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827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13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05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44224-99CE-49CF-9EEB-632D01544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2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C5CAB-01E5-4988-8DF1-453C43AA7C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96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5F441-E7F7-4F37-9929-FDB5775C47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72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371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68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35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7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125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677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5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75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6614-E5E4-4AAE-AE6B-B2C7FBAC7C25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6ED7-F531-490A-BFB7-360138714A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362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1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22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3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44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Data requirement for layout decisions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Frequency of trips or flow of material or some other measure of interaction between departments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Shape and size of departments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Floor space available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Location restrictions for departments, if any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Adjacency requirements between pairs of departments, if any</a:t>
            </a:r>
          </a:p>
        </p:txBody>
      </p:sp>
    </p:spTree>
    <p:extLst>
      <p:ext uri="{BB962C8B-B14F-4D97-AF65-F5344CB8AC3E}">
        <p14:creationId xmlns:p14="http://schemas.microsoft.com/office/powerpoint/2010/main" val="1244995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63513"/>
            <a:ext cx="8229600" cy="639762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en-US" sz="4000">
                <a:ea typeface="ＭＳ Ｐゴシック" charset="-128"/>
              </a:rPr>
              <a:t>Project (Fixed-Position) Layout</a:t>
            </a:r>
          </a:p>
        </p:txBody>
      </p:sp>
      <p:sp>
        <p:nvSpPr>
          <p:cNvPr id="15363" name="TextBox 41"/>
          <p:cNvSpPr txBox="1">
            <a:spLocks noChangeArrowheads="1"/>
          </p:cNvSpPr>
          <p:nvPr/>
        </p:nvSpPr>
        <p:spPr bwMode="auto">
          <a:xfrm>
            <a:off x="3200400" y="6248401"/>
            <a:ext cx="2554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Source</a:t>
            </a:r>
            <a:r>
              <a:rPr lang="en-US" altLang="en-US" sz="1200"/>
              <a:t>: John S. Usher class notes</a:t>
            </a:r>
          </a:p>
        </p:txBody>
      </p:sp>
      <p:pic>
        <p:nvPicPr>
          <p:cNvPr id="15364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4" y="1590675"/>
            <a:ext cx="56673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9388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Group technology layout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4" y="2133600"/>
            <a:ext cx="56673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586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 Manufacturing Cell</a:t>
            </a: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1676400" y="2005014"/>
            <a:ext cx="3068638" cy="3241675"/>
            <a:chOff x="216" y="1916"/>
            <a:chExt cx="1933" cy="2042"/>
          </a:xfrm>
        </p:grpSpPr>
        <p:sp>
          <p:nvSpPr>
            <p:cNvPr id="135172" name="Rectangle 4"/>
            <p:cNvSpPr>
              <a:spLocks noChangeArrowheads="1"/>
            </p:cNvSpPr>
            <p:nvPr/>
          </p:nvSpPr>
          <p:spPr bwMode="auto">
            <a:xfrm>
              <a:off x="216" y="2956"/>
              <a:ext cx="1933" cy="10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577850" indent="-577850"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81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Key:</a:t>
              </a:r>
            </a:p>
            <a:p>
              <a:pPr>
                <a:defRPr/>
              </a:pPr>
              <a:endParaRPr lang="en-US" altLang="en-US" sz="1400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	= Saw</a:t>
              </a:r>
            </a:p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	= Lathe</a:t>
              </a:r>
            </a:p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HM	= Horizontal milling machine</a:t>
              </a:r>
            </a:p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VM	= Vertical milling machine</a:t>
              </a:r>
            </a:p>
            <a:p>
              <a:pPr>
                <a:defRPr/>
              </a:pPr>
              <a:r>
                <a:rPr lang="en-US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	= Grinder</a:t>
              </a:r>
            </a:p>
          </p:txBody>
        </p:sp>
        <p:grpSp>
          <p:nvGrpSpPr>
            <p:cNvPr id="17531" name="Group 5"/>
            <p:cNvGrpSpPr>
              <a:grpSpLocks/>
            </p:cNvGrpSpPr>
            <p:nvPr/>
          </p:nvGrpSpPr>
          <p:grpSpPr bwMode="auto">
            <a:xfrm>
              <a:off x="381" y="1916"/>
              <a:ext cx="1288" cy="872"/>
              <a:chOff x="443" y="1561"/>
              <a:chExt cx="1288" cy="872"/>
            </a:xfrm>
          </p:grpSpPr>
          <p:sp>
            <p:nvSpPr>
              <p:cNvPr id="17532" name="Rectangle 6"/>
              <p:cNvSpPr>
                <a:spLocks noChangeArrowheads="1"/>
              </p:cNvSpPr>
              <p:nvPr/>
            </p:nvSpPr>
            <p:spPr bwMode="auto">
              <a:xfrm>
                <a:off x="711" y="1561"/>
                <a:ext cx="1020" cy="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b="1"/>
                  <a:t>Paths of three workers moving within cell</a:t>
                </a:r>
              </a:p>
              <a:p>
                <a:endParaRPr lang="en-US" altLang="en-US" sz="1400" b="1"/>
              </a:p>
              <a:p>
                <a:r>
                  <a:rPr lang="en-US" altLang="en-US" sz="1400" b="1"/>
                  <a:t>Material movement</a:t>
                </a:r>
              </a:p>
            </p:txBody>
          </p:sp>
          <p:sp>
            <p:nvSpPr>
              <p:cNvPr id="17533" name="Line 7"/>
              <p:cNvSpPr>
                <a:spLocks noChangeShapeType="1"/>
              </p:cNvSpPr>
              <p:nvPr/>
            </p:nvSpPr>
            <p:spPr bwMode="auto">
              <a:xfrm>
                <a:off x="443" y="2187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534" name="Line 8"/>
              <p:cNvSpPr>
                <a:spLocks noChangeShapeType="1"/>
              </p:cNvSpPr>
              <p:nvPr/>
            </p:nvSpPr>
            <p:spPr bwMode="auto">
              <a:xfrm>
                <a:off x="443" y="1642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grpSp>
        <p:nvGrpSpPr>
          <p:cNvPr id="17412" name="Group 9"/>
          <p:cNvGrpSpPr>
            <a:grpSpLocks/>
          </p:cNvGrpSpPr>
          <p:nvPr/>
        </p:nvGrpSpPr>
        <p:grpSpPr bwMode="auto">
          <a:xfrm>
            <a:off x="5092701" y="1000126"/>
            <a:ext cx="4879975" cy="5256213"/>
            <a:chOff x="1934" y="388"/>
            <a:chExt cx="3442" cy="3726"/>
          </a:xfrm>
        </p:grpSpPr>
        <p:sp>
          <p:nvSpPr>
            <p:cNvPr id="17414" name="Rectangle 10"/>
            <p:cNvSpPr>
              <a:spLocks noChangeArrowheads="1"/>
            </p:cNvSpPr>
            <p:nvPr/>
          </p:nvSpPr>
          <p:spPr bwMode="auto">
            <a:xfrm>
              <a:off x="2356" y="3540"/>
              <a:ext cx="476" cy="28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5" name="Group 11"/>
            <p:cNvGrpSpPr>
              <a:grpSpLocks/>
            </p:cNvGrpSpPr>
            <p:nvPr/>
          </p:nvGrpSpPr>
          <p:grpSpPr bwMode="auto">
            <a:xfrm>
              <a:off x="2360" y="2392"/>
              <a:ext cx="472" cy="812"/>
              <a:chOff x="2360" y="2392"/>
              <a:chExt cx="472" cy="812"/>
            </a:xfrm>
          </p:grpSpPr>
          <p:sp>
            <p:nvSpPr>
              <p:cNvPr id="17526" name="Rectangle 12"/>
              <p:cNvSpPr>
                <a:spLocks noChangeArrowheads="1"/>
              </p:cNvSpPr>
              <p:nvPr/>
            </p:nvSpPr>
            <p:spPr bwMode="auto">
              <a:xfrm>
                <a:off x="2360" y="2580"/>
                <a:ext cx="472" cy="420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7" name="Rectangle 13"/>
              <p:cNvSpPr>
                <a:spLocks noChangeArrowheads="1"/>
              </p:cNvSpPr>
              <p:nvPr/>
            </p:nvSpPr>
            <p:spPr bwMode="auto">
              <a:xfrm>
                <a:off x="2360" y="3000"/>
                <a:ext cx="472" cy="204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8" name="Rectangle 14"/>
              <p:cNvSpPr>
                <a:spLocks noChangeArrowheads="1"/>
              </p:cNvSpPr>
              <p:nvPr/>
            </p:nvSpPr>
            <p:spPr bwMode="auto">
              <a:xfrm>
                <a:off x="2360" y="2392"/>
                <a:ext cx="124" cy="188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9" name="Rectangle 15"/>
              <p:cNvSpPr>
                <a:spLocks noChangeArrowheads="1"/>
              </p:cNvSpPr>
              <p:nvPr/>
            </p:nvSpPr>
            <p:spPr bwMode="auto">
              <a:xfrm>
                <a:off x="2592" y="2392"/>
                <a:ext cx="124" cy="188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16" name="Group 16"/>
            <p:cNvGrpSpPr>
              <a:grpSpLocks/>
            </p:cNvGrpSpPr>
            <p:nvPr/>
          </p:nvGrpSpPr>
          <p:grpSpPr bwMode="auto">
            <a:xfrm>
              <a:off x="2360" y="1288"/>
              <a:ext cx="472" cy="720"/>
              <a:chOff x="2360" y="1288"/>
              <a:chExt cx="472" cy="720"/>
            </a:xfrm>
          </p:grpSpPr>
          <p:sp>
            <p:nvSpPr>
              <p:cNvPr id="17523" name="Rectangle 17"/>
              <p:cNvSpPr>
                <a:spLocks noChangeArrowheads="1"/>
              </p:cNvSpPr>
              <p:nvPr/>
            </p:nvSpPr>
            <p:spPr bwMode="auto">
              <a:xfrm>
                <a:off x="2360" y="1476"/>
                <a:ext cx="472" cy="53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4" name="Rectangle 18"/>
              <p:cNvSpPr>
                <a:spLocks noChangeArrowheads="1"/>
              </p:cNvSpPr>
              <p:nvPr/>
            </p:nvSpPr>
            <p:spPr bwMode="auto">
              <a:xfrm>
                <a:off x="2360" y="1288"/>
                <a:ext cx="124" cy="188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5" name="Rectangle 19"/>
              <p:cNvSpPr>
                <a:spLocks noChangeArrowheads="1"/>
              </p:cNvSpPr>
              <p:nvPr/>
            </p:nvSpPr>
            <p:spPr bwMode="auto">
              <a:xfrm>
                <a:off x="2592" y="1288"/>
                <a:ext cx="124" cy="188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17" name="Group 20"/>
            <p:cNvGrpSpPr>
              <a:grpSpLocks/>
            </p:cNvGrpSpPr>
            <p:nvPr/>
          </p:nvGrpSpPr>
          <p:grpSpPr bwMode="auto">
            <a:xfrm>
              <a:off x="2852" y="492"/>
              <a:ext cx="592" cy="596"/>
              <a:chOff x="2852" y="492"/>
              <a:chExt cx="592" cy="596"/>
            </a:xfrm>
          </p:grpSpPr>
          <p:sp>
            <p:nvSpPr>
              <p:cNvPr id="17518" name="Rectangle 21"/>
              <p:cNvSpPr>
                <a:spLocks noChangeArrowheads="1"/>
              </p:cNvSpPr>
              <p:nvPr/>
            </p:nvSpPr>
            <p:spPr bwMode="auto">
              <a:xfrm>
                <a:off x="2992" y="524"/>
                <a:ext cx="296" cy="280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9" name="Rectangle 22"/>
              <p:cNvSpPr>
                <a:spLocks noChangeArrowheads="1"/>
              </p:cNvSpPr>
              <p:nvPr/>
            </p:nvSpPr>
            <p:spPr bwMode="auto">
              <a:xfrm>
                <a:off x="2852" y="800"/>
                <a:ext cx="592" cy="104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0" name="Rectangle 23"/>
              <p:cNvSpPr>
                <a:spLocks noChangeArrowheads="1"/>
              </p:cNvSpPr>
              <p:nvPr/>
            </p:nvSpPr>
            <p:spPr bwMode="auto">
              <a:xfrm>
                <a:off x="2992" y="904"/>
                <a:ext cx="180" cy="132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1" name="Rectangle 24"/>
              <p:cNvSpPr>
                <a:spLocks noChangeArrowheads="1"/>
              </p:cNvSpPr>
              <p:nvPr/>
            </p:nvSpPr>
            <p:spPr bwMode="auto">
              <a:xfrm>
                <a:off x="3076" y="492"/>
                <a:ext cx="132" cy="32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22" name="Rectangle 25"/>
              <p:cNvSpPr>
                <a:spLocks noChangeArrowheads="1"/>
              </p:cNvSpPr>
              <p:nvPr/>
            </p:nvSpPr>
            <p:spPr bwMode="auto">
              <a:xfrm>
                <a:off x="3040" y="1036"/>
                <a:ext cx="80" cy="52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18" name="Group 26"/>
            <p:cNvGrpSpPr>
              <a:grpSpLocks/>
            </p:cNvGrpSpPr>
            <p:nvPr/>
          </p:nvGrpSpPr>
          <p:grpSpPr bwMode="auto">
            <a:xfrm>
              <a:off x="3792" y="472"/>
              <a:ext cx="628" cy="612"/>
              <a:chOff x="3792" y="472"/>
              <a:chExt cx="628" cy="612"/>
            </a:xfrm>
          </p:grpSpPr>
          <p:sp>
            <p:nvSpPr>
              <p:cNvPr id="17512" name="Rectangle 27"/>
              <p:cNvSpPr>
                <a:spLocks noChangeArrowheads="1"/>
              </p:cNvSpPr>
              <p:nvPr/>
            </p:nvSpPr>
            <p:spPr bwMode="auto">
              <a:xfrm>
                <a:off x="3984" y="472"/>
                <a:ext cx="296" cy="280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3" name="Rectangle 28"/>
              <p:cNvSpPr>
                <a:spLocks noChangeArrowheads="1"/>
              </p:cNvSpPr>
              <p:nvPr/>
            </p:nvSpPr>
            <p:spPr bwMode="auto">
              <a:xfrm>
                <a:off x="3828" y="752"/>
                <a:ext cx="592" cy="248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4" name="Rectangle 29"/>
              <p:cNvSpPr>
                <a:spLocks noChangeArrowheads="1"/>
              </p:cNvSpPr>
              <p:nvPr/>
            </p:nvSpPr>
            <p:spPr bwMode="auto">
              <a:xfrm>
                <a:off x="3980" y="1000"/>
                <a:ext cx="172" cy="44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5" name="Rectangle 30"/>
              <p:cNvSpPr>
                <a:spLocks noChangeArrowheads="1"/>
              </p:cNvSpPr>
              <p:nvPr/>
            </p:nvSpPr>
            <p:spPr bwMode="auto">
              <a:xfrm>
                <a:off x="4060" y="584"/>
                <a:ext cx="132" cy="260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6" name="Rectangle 31"/>
              <p:cNvSpPr>
                <a:spLocks noChangeArrowheads="1"/>
              </p:cNvSpPr>
              <p:nvPr/>
            </p:nvSpPr>
            <p:spPr bwMode="auto">
              <a:xfrm>
                <a:off x="4024" y="1044"/>
                <a:ext cx="88" cy="40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7" name="Rectangle 32"/>
              <p:cNvSpPr>
                <a:spLocks noChangeArrowheads="1"/>
              </p:cNvSpPr>
              <p:nvPr/>
            </p:nvSpPr>
            <p:spPr bwMode="auto">
              <a:xfrm>
                <a:off x="3792" y="820"/>
                <a:ext cx="36" cy="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19" name="Group 33"/>
            <p:cNvGrpSpPr>
              <a:grpSpLocks/>
            </p:cNvGrpSpPr>
            <p:nvPr/>
          </p:nvGrpSpPr>
          <p:grpSpPr bwMode="auto">
            <a:xfrm>
              <a:off x="4536" y="1056"/>
              <a:ext cx="668" cy="792"/>
              <a:chOff x="4536" y="1056"/>
              <a:chExt cx="668" cy="792"/>
            </a:xfrm>
          </p:grpSpPr>
          <p:sp>
            <p:nvSpPr>
              <p:cNvPr id="17508" name="Rectangle 34"/>
              <p:cNvSpPr>
                <a:spLocks noChangeArrowheads="1"/>
              </p:cNvSpPr>
              <p:nvPr/>
            </p:nvSpPr>
            <p:spPr bwMode="auto">
              <a:xfrm>
                <a:off x="4536" y="1268"/>
                <a:ext cx="540" cy="368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9" name="Rectangle 35"/>
              <p:cNvSpPr>
                <a:spLocks noChangeArrowheads="1"/>
              </p:cNvSpPr>
              <p:nvPr/>
            </p:nvSpPr>
            <p:spPr bwMode="auto">
              <a:xfrm>
                <a:off x="4540" y="1056"/>
                <a:ext cx="136" cy="212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0" name="Rectangle 36"/>
              <p:cNvSpPr>
                <a:spLocks noChangeArrowheads="1"/>
              </p:cNvSpPr>
              <p:nvPr/>
            </p:nvSpPr>
            <p:spPr bwMode="auto">
              <a:xfrm>
                <a:off x="4540" y="1636"/>
                <a:ext cx="136" cy="212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11" name="Rectangle 37"/>
              <p:cNvSpPr>
                <a:spLocks noChangeArrowheads="1"/>
              </p:cNvSpPr>
              <p:nvPr/>
            </p:nvSpPr>
            <p:spPr bwMode="auto">
              <a:xfrm>
                <a:off x="5076" y="1384"/>
                <a:ext cx="128" cy="136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38"/>
            <p:cNvGrpSpPr>
              <a:grpSpLocks/>
            </p:cNvGrpSpPr>
            <p:nvPr/>
          </p:nvGrpSpPr>
          <p:grpSpPr bwMode="auto">
            <a:xfrm>
              <a:off x="4416" y="2144"/>
              <a:ext cx="652" cy="468"/>
              <a:chOff x="4416" y="2144"/>
              <a:chExt cx="652" cy="468"/>
            </a:xfrm>
          </p:grpSpPr>
          <p:sp>
            <p:nvSpPr>
              <p:cNvPr id="17504" name="Rectangle 39"/>
              <p:cNvSpPr>
                <a:spLocks noChangeArrowheads="1"/>
              </p:cNvSpPr>
              <p:nvPr/>
            </p:nvSpPr>
            <p:spPr bwMode="auto">
              <a:xfrm>
                <a:off x="4796" y="2352"/>
                <a:ext cx="272" cy="260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5" name="Rectangle 40"/>
              <p:cNvSpPr>
                <a:spLocks noChangeArrowheads="1"/>
              </p:cNvSpPr>
              <p:nvPr/>
            </p:nvSpPr>
            <p:spPr bwMode="auto">
              <a:xfrm>
                <a:off x="4524" y="2352"/>
                <a:ext cx="272" cy="260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6" name="Rectangle 41"/>
              <p:cNvSpPr>
                <a:spLocks noChangeArrowheads="1"/>
              </p:cNvSpPr>
              <p:nvPr/>
            </p:nvSpPr>
            <p:spPr bwMode="auto">
              <a:xfrm>
                <a:off x="4848" y="2144"/>
                <a:ext cx="220" cy="208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7" name="Rectangle 42"/>
              <p:cNvSpPr>
                <a:spLocks noChangeArrowheads="1"/>
              </p:cNvSpPr>
              <p:nvPr/>
            </p:nvSpPr>
            <p:spPr bwMode="auto">
              <a:xfrm>
                <a:off x="4416" y="2424"/>
                <a:ext cx="108" cy="124"/>
              </a:xfrm>
              <a:prstGeom prst="rect">
                <a:avLst/>
              </a:prstGeom>
              <a:solidFill>
                <a:srgbClr val="00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1" name="Group 43"/>
            <p:cNvGrpSpPr>
              <a:grpSpLocks/>
            </p:cNvGrpSpPr>
            <p:nvPr/>
          </p:nvGrpSpPr>
          <p:grpSpPr bwMode="auto">
            <a:xfrm>
              <a:off x="4532" y="2888"/>
              <a:ext cx="476" cy="860"/>
              <a:chOff x="4532" y="2888"/>
              <a:chExt cx="476" cy="860"/>
            </a:xfrm>
          </p:grpSpPr>
          <p:sp>
            <p:nvSpPr>
              <p:cNvPr id="17500" name="Rectangle 44"/>
              <p:cNvSpPr>
                <a:spLocks noChangeArrowheads="1"/>
              </p:cNvSpPr>
              <p:nvPr/>
            </p:nvSpPr>
            <p:spPr bwMode="auto">
              <a:xfrm>
                <a:off x="4540" y="3024"/>
                <a:ext cx="468" cy="268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1" name="Rectangle 45"/>
              <p:cNvSpPr>
                <a:spLocks noChangeArrowheads="1"/>
              </p:cNvSpPr>
              <p:nvPr/>
            </p:nvSpPr>
            <p:spPr bwMode="auto">
              <a:xfrm>
                <a:off x="4532" y="3480"/>
                <a:ext cx="468" cy="268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2" name="Rectangle 46"/>
              <p:cNvSpPr>
                <a:spLocks noChangeArrowheads="1"/>
              </p:cNvSpPr>
              <p:nvPr/>
            </p:nvSpPr>
            <p:spPr bwMode="auto">
              <a:xfrm>
                <a:off x="4604" y="2888"/>
                <a:ext cx="124" cy="136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03" name="Rectangle 47"/>
              <p:cNvSpPr>
                <a:spLocks noChangeArrowheads="1"/>
              </p:cNvSpPr>
              <p:nvPr/>
            </p:nvSpPr>
            <p:spPr bwMode="auto">
              <a:xfrm>
                <a:off x="4820" y="3364"/>
                <a:ext cx="124" cy="116"/>
              </a:xfrm>
              <a:prstGeom prst="rect">
                <a:avLst/>
              </a:prstGeom>
              <a:solidFill>
                <a:srgbClr val="49E1E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2" name="Line 48"/>
            <p:cNvSpPr>
              <a:spLocks noChangeShapeType="1"/>
            </p:cNvSpPr>
            <p:nvPr/>
          </p:nvSpPr>
          <p:spPr bwMode="auto">
            <a:xfrm>
              <a:off x="4772" y="377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3" name="Line 49"/>
            <p:cNvSpPr>
              <a:spLocks noChangeShapeType="1"/>
            </p:cNvSpPr>
            <p:nvPr/>
          </p:nvSpPr>
          <p:spPr bwMode="auto">
            <a:xfrm>
              <a:off x="4772" y="2640"/>
              <a:ext cx="0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4" name="Line 50"/>
            <p:cNvSpPr>
              <a:spLocks noChangeShapeType="1"/>
            </p:cNvSpPr>
            <p:nvPr/>
          </p:nvSpPr>
          <p:spPr bwMode="auto">
            <a:xfrm>
              <a:off x="4772" y="1844"/>
              <a:ext cx="0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5" name="Freeform 51"/>
            <p:cNvSpPr>
              <a:spLocks/>
            </p:cNvSpPr>
            <p:nvPr/>
          </p:nvSpPr>
          <p:spPr bwMode="auto">
            <a:xfrm>
              <a:off x="3472" y="718"/>
              <a:ext cx="289" cy="2"/>
            </a:xfrm>
            <a:custGeom>
              <a:avLst/>
              <a:gdLst>
                <a:gd name="T0" fmla="*/ 0 w 289"/>
                <a:gd name="T1" fmla="*/ 2 h 2"/>
                <a:gd name="T2" fmla="*/ 289 w 289"/>
                <a:gd name="T3" fmla="*/ 0 h 2"/>
                <a:gd name="T4" fmla="*/ 0 60000 65536"/>
                <a:gd name="T5" fmla="*/ 0 60000 65536"/>
                <a:gd name="T6" fmla="*/ 0 w 289"/>
                <a:gd name="T7" fmla="*/ 0 h 2"/>
                <a:gd name="T8" fmla="*/ 289 w 289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9" h="2">
                  <a:moveTo>
                    <a:pt x="0" y="2"/>
                  </a:moveTo>
                  <a:lnTo>
                    <a:pt x="28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6" name="Line 52"/>
            <p:cNvSpPr>
              <a:spLocks noChangeShapeType="1"/>
            </p:cNvSpPr>
            <p:nvPr/>
          </p:nvSpPr>
          <p:spPr bwMode="auto">
            <a:xfrm>
              <a:off x="4488" y="796"/>
              <a:ext cx="184" cy="1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7" name="Line 53"/>
            <p:cNvSpPr>
              <a:spLocks noChangeShapeType="1"/>
            </p:cNvSpPr>
            <p:nvPr/>
          </p:nvSpPr>
          <p:spPr bwMode="auto">
            <a:xfrm flipV="1">
              <a:off x="2724" y="1032"/>
              <a:ext cx="180" cy="1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8" name="Line 54"/>
            <p:cNvSpPr>
              <a:spLocks noChangeShapeType="1"/>
            </p:cNvSpPr>
            <p:nvPr/>
          </p:nvSpPr>
          <p:spPr bwMode="auto">
            <a:xfrm flipV="1">
              <a:off x="2596" y="3252"/>
              <a:ext cx="0" cy="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29" name="Freeform 55"/>
            <p:cNvSpPr>
              <a:spLocks/>
            </p:cNvSpPr>
            <p:nvPr/>
          </p:nvSpPr>
          <p:spPr bwMode="auto">
            <a:xfrm>
              <a:off x="2596" y="2076"/>
              <a:ext cx="368" cy="1424"/>
            </a:xfrm>
            <a:custGeom>
              <a:avLst/>
              <a:gdLst>
                <a:gd name="T0" fmla="*/ 112 w 368"/>
                <a:gd name="T1" fmla="*/ 1424 h 1424"/>
                <a:gd name="T2" fmla="*/ 112 w 368"/>
                <a:gd name="T3" fmla="*/ 1296 h 1424"/>
                <a:gd name="T4" fmla="*/ 368 w 368"/>
                <a:gd name="T5" fmla="*/ 1296 h 1424"/>
                <a:gd name="T6" fmla="*/ 368 w 368"/>
                <a:gd name="T7" fmla="*/ 220 h 1424"/>
                <a:gd name="T8" fmla="*/ 0 w 368"/>
                <a:gd name="T9" fmla="*/ 220 h 1424"/>
                <a:gd name="T10" fmla="*/ 0 w 368"/>
                <a:gd name="T11" fmla="*/ 0 h 14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8"/>
                <a:gd name="T19" fmla="*/ 0 h 1424"/>
                <a:gd name="T20" fmla="*/ 368 w 368"/>
                <a:gd name="T21" fmla="*/ 1424 h 14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8" h="1424">
                  <a:moveTo>
                    <a:pt x="112" y="1424"/>
                  </a:moveTo>
                  <a:lnTo>
                    <a:pt x="112" y="1296"/>
                  </a:lnTo>
                  <a:lnTo>
                    <a:pt x="368" y="1296"/>
                  </a:lnTo>
                  <a:lnTo>
                    <a:pt x="368" y="220"/>
                  </a:lnTo>
                  <a:lnTo>
                    <a:pt x="0" y="22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0" name="Line 56"/>
            <p:cNvSpPr>
              <a:spLocks noChangeShapeType="1"/>
            </p:cNvSpPr>
            <p:nvPr/>
          </p:nvSpPr>
          <p:spPr bwMode="auto">
            <a:xfrm flipV="1">
              <a:off x="2592" y="3864"/>
              <a:ext cx="0" cy="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1" name="Line 57"/>
            <p:cNvSpPr>
              <a:spLocks noChangeShapeType="1"/>
            </p:cNvSpPr>
            <p:nvPr/>
          </p:nvSpPr>
          <p:spPr bwMode="auto">
            <a:xfrm flipV="1">
              <a:off x="2184" y="3704"/>
              <a:ext cx="0" cy="2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2" name="Line 58"/>
            <p:cNvSpPr>
              <a:spLocks noChangeShapeType="1"/>
            </p:cNvSpPr>
            <p:nvPr/>
          </p:nvSpPr>
          <p:spPr bwMode="auto">
            <a:xfrm flipV="1">
              <a:off x="2188" y="1684"/>
              <a:ext cx="0" cy="19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3" name="Freeform 59"/>
            <p:cNvSpPr>
              <a:spLocks/>
            </p:cNvSpPr>
            <p:nvPr/>
          </p:nvSpPr>
          <p:spPr bwMode="auto">
            <a:xfrm>
              <a:off x="2184" y="392"/>
              <a:ext cx="1572" cy="1256"/>
            </a:xfrm>
            <a:custGeom>
              <a:avLst/>
              <a:gdLst>
                <a:gd name="T0" fmla="*/ 0 w 1572"/>
                <a:gd name="T1" fmla="*/ 1256 h 1256"/>
                <a:gd name="T2" fmla="*/ 0 w 1572"/>
                <a:gd name="T3" fmla="*/ 0 h 1256"/>
                <a:gd name="T4" fmla="*/ 1572 w 1572"/>
                <a:gd name="T5" fmla="*/ 0 h 1256"/>
                <a:gd name="T6" fmla="*/ 0 60000 65536"/>
                <a:gd name="T7" fmla="*/ 0 60000 65536"/>
                <a:gd name="T8" fmla="*/ 0 60000 65536"/>
                <a:gd name="T9" fmla="*/ 0 w 1572"/>
                <a:gd name="T10" fmla="*/ 0 h 1256"/>
                <a:gd name="T11" fmla="*/ 1572 w 1572"/>
                <a:gd name="T12" fmla="*/ 1256 h 1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2" h="1256">
                  <a:moveTo>
                    <a:pt x="0" y="1256"/>
                  </a:moveTo>
                  <a:lnTo>
                    <a:pt x="0" y="0"/>
                  </a:lnTo>
                  <a:lnTo>
                    <a:pt x="157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4" name="Freeform 60"/>
            <p:cNvSpPr>
              <a:spLocks/>
            </p:cNvSpPr>
            <p:nvPr/>
          </p:nvSpPr>
          <p:spPr bwMode="auto">
            <a:xfrm>
              <a:off x="3792" y="388"/>
              <a:ext cx="1584" cy="1108"/>
            </a:xfrm>
            <a:custGeom>
              <a:avLst/>
              <a:gdLst>
                <a:gd name="T0" fmla="*/ 0 w 1584"/>
                <a:gd name="T1" fmla="*/ 0 h 1108"/>
                <a:gd name="T2" fmla="*/ 1584 w 1584"/>
                <a:gd name="T3" fmla="*/ 0 h 1108"/>
                <a:gd name="T4" fmla="*/ 1584 w 1584"/>
                <a:gd name="T5" fmla="*/ 1108 h 1108"/>
                <a:gd name="T6" fmla="*/ 0 60000 65536"/>
                <a:gd name="T7" fmla="*/ 0 60000 65536"/>
                <a:gd name="T8" fmla="*/ 0 60000 65536"/>
                <a:gd name="T9" fmla="*/ 0 w 1584"/>
                <a:gd name="T10" fmla="*/ 0 h 1108"/>
                <a:gd name="T11" fmla="*/ 1584 w 1584"/>
                <a:gd name="T12" fmla="*/ 1108 h 1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4" h="1108">
                  <a:moveTo>
                    <a:pt x="0" y="0"/>
                  </a:moveTo>
                  <a:lnTo>
                    <a:pt x="1584" y="0"/>
                  </a:lnTo>
                  <a:lnTo>
                    <a:pt x="1584" y="110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435" name="Line 61"/>
            <p:cNvSpPr>
              <a:spLocks noChangeShapeType="1"/>
            </p:cNvSpPr>
            <p:nvPr/>
          </p:nvSpPr>
          <p:spPr bwMode="auto">
            <a:xfrm>
              <a:off x="5376" y="1528"/>
              <a:ext cx="0" cy="2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17436" name="Group 62"/>
            <p:cNvGrpSpPr>
              <a:grpSpLocks/>
            </p:cNvGrpSpPr>
            <p:nvPr/>
          </p:nvGrpSpPr>
          <p:grpSpPr bwMode="auto">
            <a:xfrm>
              <a:off x="3252" y="1096"/>
              <a:ext cx="1056" cy="524"/>
              <a:chOff x="3252" y="1096"/>
              <a:chExt cx="1056" cy="524"/>
            </a:xfrm>
          </p:grpSpPr>
          <p:sp>
            <p:nvSpPr>
              <p:cNvPr id="17485" name="Freeform 63"/>
              <p:cNvSpPr>
                <a:spLocks/>
              </p:cNvSpPr>
              <p:nvPr/>
            </p:nvSpPr>
            <p:spPr bwMode="auto">
              <a:xfrm>
                <a:off x="3644" y="1164"/>
                <a:ext cx="596" cy="176"/>
              </a:xfrm>
              <a:custGeom>
                <a:avLst/>
                <a:gdLst>
                  <a:gd name="T0" fmla="*/ 0 w 596"/>
                  <a:gd name="T1" fmla="*/ 0 h 176"/>
                  <a:gd name="T2" fmla="*/ 596 w 596"/>
                  <a:gd name="T3" fmla="*/ 0 h 176"/>
                  <a:gd name="T4" fmla="*/ 596 w 596"/>
                  <a:gd name="T5" fmla="*/ 176 h 176"/>
                  <a:gd name="T6" fmla="*/ 0 60000 65536"/>
                  <a:gd name="T7" fmla="*/ 0 60000 65536"/>
                  <a:gd name="T8" fmla="*/ 0 60000 65536"/>
                  <a:gd name="T9" fmla="*/ 0 w 596"/>
                  <a:gd name="T10" fmla="*/ 0 h 176"/>
                  <a:gd name="T11" fmla="*/ 596 w 596"/>
                  <a:gd name="T12" fmla="*/ 176 h 1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6" h="176">
                    <a:moveTo>
                      <a:pt x="0" y="0"/>
                    </a:moveTo>
                    <a:lnTo>
                      <a:pt x="596" y="0"/>
                    </a:lnTo>
                    <a:lnTo>
                      <a:pt x="596" y="1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86" name="Freeform 64"/>
              <p:cNvSpPr>
                <a:spLocks/>
              </p:cNvSpPr>
              <p:nvPr/>
            </p:nvSpPr>
            <p:spPr bwMode="auto">
              <a:xfrm>
                <a:off x="3792" y="1340"/>
                <a:ext cx="448" cy="208"/>
              </a:xfrm>
              <a:custGeom>
                <a:avLst/>
                <a:gdLst>
                  <a:gd name="T0" fmla="*/ 448 w 448"/>
                  <a:gd name="T1" fmla="*/ 0 h 208"/>
                  <a:gd name="T2" fmla="*/ 448 w 448"/>
                  <a:gd name="T3" fmla="*/ 208 h 208"/>
                  <a:gd name="T4" fmla="*/ 0 w 448"/>
                  <a:gd name="T5" fmla="*/ 20 h 208"/>
                  <a:gd name="T6" fmla="*/ 0 60000 65536"/>
                  <a:gd name="T7" fmla="*/ 0 60000 65536"/>
                  <a:gd name="T8" fmla="*/ 0 60000 65536"/>
                  <a:gd name="T9" fmla="*/ 0 w 448"/>
                  <a:gd name="T10" fmla="*/ 0 h 208"/>
                  <a:gd name="T11" fmla="*/ 448 w 448"/>
                  <a:gd name="T12" fmla="*/ 208 h 2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8" h="208">
                    <a:moveTo>
                      <a:pt x="448" y="0"/>
                    </a:moveTo>
                    <a:lnTo>
                      <a:pt x="448" y="208"/>
                    </a:lnTo>
                    <a:lnTo>
                      <a:pt x="0" y="2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87" name="Freeform 65"/>
              <p:cNvSpPr>
                <a:spLocks/>
              </p:cNvSpPr>
              <p:nvPr/>
            </p:nvSpPr>
            <p:spPr bwMode="auto">
              <a:xfrm>
                <a:off x="3324" y="1160"/>
                <a:ext cx="468" cy="196"/>
              </a:xfrm>
              <a:custGeom>
                <a:avLst/>
                <a:gdLst>
                  <a:gd name="T0" fmla="*/ 468 w 468"/>
                  <a:gd name="T1" fmla="*/ 196 h 196"/>
                  <a:gd name="T2" fmla="*/ 0 w 468"/>
                  <a:gd name="T3" fmla="*/ 0 h 196"/>
                  <a:gd name="T4" fmla="*/ 320 w 468"/>
                  <a:gd name="T5" fmla="*/ 0 h 196"/>
                  <a:gd name="T6" fmla="*/ 0 60000 65536"/>
                  <a:gd name="T7" fmla="*/ 0 60000 65536"/>
                  <a:gd name="T8" fmla="*/ 0 60000 65536"/>
                  <a:gd name="T9" fmla="*/ 0 w 468"/>
                  <a:gd name="T10" fmla="*/ 0 h 196"/>
                  <a:gd name="T11" fmla="*/ 468 w 468"/>
                  <a:gd name="T12" fmla="*/ 196 h 1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68" h="196">
                    <a:moveTo>
                      <a:pt x="468" y="196"/>
                    </a:moveTo>
                    <a:lnTo>
                      <a:pt x="0" y="0"/>
                    </a:lnTo>
                    <a:lnTo>
                      <a:pt x="32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7488" name="Group 66"/>
              <p:cNvGrpSpPr>
                <a:grpSpLocks/>
              </p:cNvGrpSpPr>
              <p:nvPr/>
            </p:nvGrpSpPr>
            <p:grpSpPr bwMode="auto">
              <a:xfrm>
                <a:off x="4164" y="1476"/>
                <a:ext cx="144" cy="144"/>
                <a:chOff x="4168" y="1544"/>
                <a:chExt cx="144" cy="144"/>
              </a:xfrm>
            </p:grpSpPr>
            <p:sp>
              <p:nvSpPr>
                <p:cNvPr id="17497" name="Oval 67"/>
                <p:cNvSpPr>
                  <a:spLocks noChangeArrowheads="1"/>
                </p:cNvSpPr>
                <p:nvPr/>
              </p:nvSpPr>
              <p:spPr bwMode="auto">
                <a:xfrm>
                  <a:off x="4168" y="154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98" name="Line 68"/>
                <p:cNvSpPr>
                  <a:spLocks noChangeShapeType="1"/>
                </p:cNvSpPr>
                <p:nvPr/>
              </p:nvSpPr>
              <p:spPr bwMode="auto">
                <a:xfrm>
                  <a:off x="4188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99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4192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89" name="Group 70"/>
              <p:cNvGrpSpPr>
                <a:grpSpLocks/>
              </p:cNvGrpSpPr>
              <p:nvPr/>
            </p:nvGrpSpPr>
            <p:grpSpPr bwMode="auto">
              <a:xfrm>
                <a:off x="3808" y="1100"/>
                <a:ext cx="144" cy="144"/>
                <a:chOff x="4168" y="1544"/>
                <a:chExt cx="144" cy="144"/>
              </a:xfrm>
            </p:grpSpPr>
            <p:sp>
              <p:nvSpPr>
                <p:cNvPr id="17494" name="Oval 71"/>
                <p:cNvSpPr>
                  <a:spLocks noChangeArrowheads="1"/>
                </p:cNvSpPr>
                <p:nvPr/>
              </p:nvSpPr>
              <p:spPr bwMode="auto">
                <a:xfrm>
                  <a:off x="4168" y="154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95" name="Line 72"/>
                <p:cNvSpPr>
                  <a:spLocks noChangeShapeType="1"/>
                </p:cNvSpPr>
                <p:nvPr/>
              </p:nvSpPr>
              <p:spPr bwMode="auto">
                <a:xfrm>
                  <a:off x="4188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9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4192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90" name="Group 74"/>
              <p:cNvGrpSpPr>
                <a:grpSpLocks/>
              </p:cNvGrpSpPr>
              <p:nvPr/>
            </p:nvGrpSpPr>
            <p:grpSpPr bwMode="auto">
              <a:xfrm>
                <a:off x="3252" y="1096"/>
                <a:ext cx="144" cy="144"/>
                <a:chOff x="4168" y="1544"/>
                <a:chExt cx="144" cy="144"/>
              </a:xfrm>
            </p:grpSpPr>
            <p:sp>
              <p:nvSpPr>
                <p:cNvPr id="17491" name="Oval 75"/>
                <p:cNvSpPr>
                  <a:spLocks noChangeArrowheads="1"/>
                </p:cNvSpPr>
                <p:nvPr/>
              </p:nvSpPr>
              <p:spPr bwMode="auto">
                <a:xfrm>
                  <a:off x="4168" y="154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92" name="Line 76"/>
                <p:cNvSpPr>
                  <a:spLocks noChangeShapeType="1"/>
                </p:cNvSpPr>
                <p:nvPr/>
              </p:nvSpPr>
              <p:spPr bwMode="auto">
                <a:xfrm>
                  <a:off x="4188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9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4192" y="1564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17437" name="Group 78"/>
            <p:cNvGrpSpPr>
              <a:grpSpLocks/>
            </p:cNvGrpSpPr>
            <p:nvPr/>
          </p:nvGrpSpPr>
          <p:grpSpPr bwMode="auto">
            <a:xfrm>
              <a:off x="3104" y="1936"/>
              <a:ext cx="1208" cy="916"/>
              <a:chOff x="3104" y="1936"/>
              <a:chExt cx="1208" cy="916"/>
            </a:xfrm>
          </p:grpSpPr>
          <p:sp>
            <p:nvSpPr>
              <p:cNvPr id="17469" name="Line 79"/>
              <p:cNvSpPr>
                <a:spLocks noChangeShapeType="1"/>
              </p:cNvSpPr>
              <p:nvPr/>
            </p:nvSpPr>
            <p:spPr bwMode="auto">
              <a:xfrm flipH="1">
                <a:off x="3672" y="2416"/>
                <a:ext cx="528" cy="1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70" name="Freeform 80"/>
              <p:cNvSpPr>
                <a:spLocks/>
              </p:cNvSpPr>
              <p:nvPr/>
            </p:nvSpPr>
            <p:spPr bwMode="auto">
              <a:xfrm>
                <a:off x="3180" y="2356"/>
                <a:ext cx="496" cy="420"/>
              </a:xfrm>
              <a:custGeom>
                <a:avLst/>
                <a:gdLst>
                  <a:gd name="T0" fmla="*/ 496 w 496"/>
                  <a:gd name="T1" fmla="*/ 244 h 420"/>
                  <a:gd name="T2" fmla="*/ 0 w 496"/>
                  <a:gd name="T3" fmla="*/ 420 h 420"/>
                  <a:gd name="T4" fmla="*/ 0 w 496"/>
                  <a:gd name="T5" fmla="*/ 0 h 420"/>
                  <a:gd name="T6" fmla="*/ 0 60000 65536"/>
                  <a:gd name="T7" fmla="*/ 0 60000 65536"/>
                  <a:gd name="T8" fmla="*/ 0 60000 65536"/>
                  <a:gd name="T9" fmla="*/ 0 w 496"/>
                  <a:gd name="T10" fmla="*/ 0 h 420"/>
                  <a:gd name="T11" fmla="*/ 496 w 496"/>
                  <a:gd name="T12" fmla="*/ 420 h 4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96" h="420">
                    <a:moveTo>
                      <a:pt x="496" y="244"/>
                    </a:moveTo>
                    <a:lnTo>
                      <a:pt x="0" y="420"/>
                    </a:ln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71" name="Freeform 81"/>
              <p:cNvSpPr>
                <a:spLocks/>
              </p:cNvSpPr>
              <p:nvPr/>
            </p:nvSpPr>
            <p:spPr bwMode="auto">
              <a:xfrm>
                <a:off x="3176" y="2008"/>
                <a:ext cx="508" cy="344"/>
              </a:xfrm>
              <a:custGeom>
                <a:avLst/>
                <a:gdLst>
                  <a:gd name="T0" fmla="*/ 0 w 508"/>
                  <a:gd name="T1" fmla="*/ 344 h 344"/>
                  <a:gd name="T2" fmla="*/ 4 w 508"/>
                  <a:gd name="T3" fmla="*/ 0 h 344"/>
                  <a:gd name="T4" fmla="*/ 508 w 508"/>
                  <a:gd name="T5" fmla="*/ 184 h 344"/>
                  <a:gd name="T6" fmla="*/ 0 60000 65536"/>
                  <a:gd name="T7" fmla="*/ 0 60000 65536"/>
                  <a:gd name="T8" fmla="*/ 0 60000 65536"/>
                  <a:gd name="T9" fmla="*/ 0 w 508"/>
                  <a:gd name="T10" fmla="*/ 0 h 344"/>
                  <a:gd name="T11" fmla="*/ 508 w 508"/>
                  <a:gd name="T12" fmla="*/ 344 h 3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8" h="344">
                    <a:moveTo>
                      <a:pt x="0" y="344"/>
                    </a:moveTo>
                    <a:lnTo>
                      <a:pt x="4" y="0"/>
                    </a:lnTo>
                    <a:lnTo>
                      <a:pt x="508" y="18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72" name="Line 82"/>
              <p:cNvSpPr>
                <a:spLocks noChangeShapeType="1"/>
              </p:cNvSpPr>
              <p:nvPr/>
            </p:nvSpPr>
            <p:spPr bwMode="auto">
              <a:xfrm>
                <a:off x="3684" y="2188"/>
                <a:ext cx="480" cy="1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7473" name="Group 83"/>
              <p:cNvGrpSpPr>
                <a:grpSpLocks/>
              </p:cNvGrpSpPr>
              <p:nvPr/>
            </p:nvGrpSpPr>
            <p:grpSpPr bwMode="auto">
              <a:xfrm>
                <a:off x="4168" y="2328"/>
                <a:ext cx="144" cy="144"/>
                <a:chOff x="3108" y="2708"/>
                <a:chExt cx="144" cy="144"/>
              </a:xfrm>
            </p:grpSpPr>
            <p:sp>
              <p:nvSpPr>
                <p:cNvPr id="17482" name="Oval 84"/>
                <p:cNvSpPr>
                  <a:spLocks noChangeArrowheads="1"/>
                </p:cNvSpPr>
                <p:nvPr/>
              </p:nvSpPr>
              <p:spPr bwMode="auto">
                <a:xfrm>
                  <a:off x="3108" y="2708"/>
                  <a:ext cx="144" cy="144"/>
                </a:xfrm>
                <a:prstGeom prst="ellipse">
                  <a:avLst/>
                </a:prstGeom>
                <a:solidFill>
                  <a:srgbClr val="00FFCC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83" name="Line 85"/>
                <p:cNvSpPr>
                  <a:spLocks noChangeShapeType="1"/>
                </p:cNvSpPr>
                <p:nvPr/>
              </p:nvSpPr>
              <p:spPr bwMode="auto">
                <a:xfrm>
                  <a:off x="3128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84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3132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74" name="Group 87"/>
              <p:cNvGrpSpPr>
                <a:grpSpLocks/>
              </p:cNvGrpSpPr>
              <p:nvPr/>
            </p:nvGrpSpPr>
            <p:grpSpPr bwMode="auto">
              <a:xfrm>
                <a:off x="3104" y="1936"/>
                <a:ext cx="144" cy="144"/>
                <a:chOff x="3108" y="2708"/>
                <a:chExt cx="144" cy="144"/>
              </a:xfrm>
            </p:grpSpPr>
            <p:sp>
              <p:nvSpPr>
                <p:cNvPr id="17479" name="Oval 88"/>
                <p:cNvSpPr>
                  <a:spLocks noChangeArrowheads="1"/>
                </p:cNvSpPr>
                <p:nvPr/>
              </p:nvSpPr>
              <p:spPr bwMode="auto">
                <a:xfrm>
                  <a:off x="3108" y="2708"/>
                  <a:ext cx="144" cy="144"/>
                </a:xfrm>
                <a:prstGeom prst="ellipse">
                  <a:avLst/>
                </a:prstGeom>
                <a:solidFill>
                  <a:srgbClr val="00FFCC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80" name="Line 89"/>
                <p:cNvSpPr>
                  <a:spLocks noChangeShapeType="1"/>
                </p:cNvSpPr>
                <p:nvPr/>
              </p:nvSpPr>
              <p:spPr bwMode="auto">
                <a:xfrm>
                  <a:off x="3128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81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3132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75" name="Group 91"/>
              <p:cNvGrpSpPr>
                <a:grpSpLocks/>
              </p:cNvGrpSpPr>
              <p:nvPr/>
            </p:nvGrpSpPr>
            <p:grpSpPr bwMode="auto">
              <a:xfrm>
                <a:off x="3108" y="2708"/>
                <a:ext cx="144" cy="144"/>
                <a:chOff x="3108" y="2708"/>
                <a:chExt cx="144" cy="144"/>
              </a:xfrm>
            </p:grpSpPr>
            <p:sp>
              <p:nvSpPr>
                <p:cNvPr id="17476" name="Oval 92"/>
                <p:cNvSpPr>
                  <a:spLocks noChangeArrowheads="1"/>
                </p:cNvSpPr>
                <p:nvPr/>
              </p:nvSpPr>
              <p:spPr bwMode="auto">
                <a:xfrm>
                  <a:off x="3108" y="2708"/>
                  <a:ext cx="144" cy="144"/>
                </a:xfrm>
                <a:prstGeom prst="ellipse">
                  <a:avLst/>
                </a:prstGeom>
                <a:solidFill>
                  <a:srgbClr val="00FFCC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77" name="Line 93"/>
                <p:cNvSpPr>
                  <a:spLocks noChangeShapeType="1"/>
                </p:cNvSpPr>
                <p:nvPr/>
              </p:nvSpPr>
              <p:spPr bwMode="auto">
                <a:xfrm>
                  <a:off x="3128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7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3132" y="2728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17438" name="Group 95"/>
            <p:cNvGrpSpPr>
              <a:grpSpLocks/>
            </p:cNvGrpSpPr>
            <p:nvPr/>
          </p:nvGrpSpPr>
          <p:grpSpPr bwMode="auto">
            <a:xfrm>
              <a:off x="3112" y="3240"/>
              <a:ext cx="1196" cy="648"/>
              <a:chOff x="3112" y="3240"/>
              <a:chExt cx="1196" cy="648"/>
            </a:xfrm>
          </p:grpSpPr>
          <p:sp>
            <p:nvSpPr>
              <p:cNvPr id="17454" name="Freeform 96"/>
              <p:cNvSpPr>
                <a:spLocks/>
              </p:cNvSpPr>
              <p:nvPr/>
            </p:nvSpPr>
            <p:spPr bwMode="auto">
              <a:xfrm>
                <a:off x="3616" y="3344"/>
                <a:ext cx="620" cy="540"/>
              </a:xfrm>
              <a:custGeom>
                <a:avLst/>
                <a:gdLst>
                  <a:gd name="T0" fmla="*/ 620 w 620"/>
                  <a:gd name="T1" fmla="*/ 0 h 540"/>
                  <a:gd name="T2" fmla="*/ 620 w 620"/>
                  <a:gd name="T3" fmla="*/ 540 h 540"/>
                  <a:gd name="T4" fmla="*/ 0 w 620"/>
                  <a:gd name="T5" fmla="*/ 540 h 540"/>
                  <a:gd name="T6" fmla="*/ 0 60000 65536"/>
                  <a:gd name="T7" fmla="*/ 0 60000 65536"/>
                  <a:gd name="T8" fmla="*/ 0 60000 65536"/>
                  <a:gd name="T9" fmla="*/ 0 w 620"/>
                  <a:gd name="T10" fmla="*/ 0 h 540"/>
                  <a:gd name="T11" fmla="*/ 620 w 620"/>
                  <a:gd name="T12" fmla="*/ 540 h 5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0" h="540">
                    <a:moveTo>
                      <a:pt x="620" y="0"/>
                    </a:moveTo>
                    <a:lnTo>
                      <a:pt x="620" y="540"/>
                    </a:lnTo>
                    <a:lnTo>
                      <a:pt x="0" y="5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55" name="Freeform 97"/>
              <p:cNvSpPr>
                <a:spLocks/>
              </p:cNvSpPr>
              <p:nvPr/>
            </p:nvSpPr>
            <p:spPr bwMode="auto">
              <a:xfrm>
                <a:off x="3180" y="3496"/>
                <a:ext cx="528" cy="392"/>
              </a:xfrm>
              <a:custGeom>
                <a:avLst/>
                <a:gdLst>
                  <a:gd name="T0" fmla="*/ 452 w 528"/>
                  <a:gd name="T1" fmla="*/ 392 h 392"/>
                  <a:gd name="T2" fmla="*/ 0 w 528"/>
                  <a:gd name="T3" fmla="*/ 392 h 392"/>
                  <a:gd name="T4" fmla="*/ 0 w 528"/>
                  <a:gd name="T5" fmla="*/ 188 h 392"/>
                  <a:gd name="T6" fmla="*/ 528 w 528"/>
                  <a:gd name="T7" fmla="*/ 0 h 3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8"/>
                  <a:gd name="T13" fmla="*/ 0 h 392"/>
                  <a:gd name="T14" fmla="*/ 528 w 528"/>
                  <a:gd name="T15" fmla="*/ 392 h 3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8" h="392">
                    <a:moveTo>
                      <a:pt x="452" y="392"/>
                    </a:moveTo>
                    <a:lnTo>
                      <a:pt x="0" y="392"/>
                    </a:lnTo>
                    <a:lnTo>
                      <a:pt x="0" y="188"/>
                    </a:lnTo>
                    <a:lnTo>
                      <a:pt x="528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7456" name="Line 98"/>
              <p:cNvSpPr>
                <a:spLocks noChangeShapeType="1"/>
              </p:cNvSpPr>
              <p:nvPr/>
            </p:nvSpPr>
            <p:spPr bwMode="auto">
              <a:xfrm flipV="1">
                <a:off x="3704" y="3336"/>
                <a:ext cx="452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7457" name="Group 99"/>
              <p:cNvGrpSpPr>
                <a:grpSpLocks/>
              </p:cNvGrpSpPr>
              <p:nvPr/>
            </p:nvGrpSpPr>
            <p:grpSpPr bwMode="auto">
              <a:xfrm>
                <a:off x="4164" y="3240"/>
                <a:ext cx="144" cy="144"/>
                <a:chOff x="3112" y="3616"/>
                <a:chExt cx="144" cy="144"/>
              </a:xfrm>
            </p:grpSpPr>
            <p:sp>
              <p:nvSpPr>
                <p:cNvPr id="17466" name="Oval 100"/>
                <p:cNvSpPr>
                  <a:spLocks noChangeArrowheads="1"/>
                </p:cNvSpPr>
                <p:nvPr/>
              </p:nvSpPr>
              <p:spPr bwMode="auto">
                <a:xfrm>
                  <a:off x="3112" y="3616"/>
                  <a:ext cx="144" cy="144"/>
                </a:xfrm>
                <a:prstGeom prst="ellipse">
                  <a:avLst/>
                </a:prstGeom>
                <a:solidFill>
                  <a:srgbClr val="8154D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7" name="Line 101"/>
                <p:cNvSpPr>
                  <a:spLocks noChangeShapeType="1"/>
                </p:cNvSpPr>
                <p:nvPr/>
              </p:nvSpPr>
              <p:spPr bwMode="auto">
                <a:xfrm>
                  <a:off x="3132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68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3136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58" name="Group 103"/>
              <p:cNvGrpSpPr>
                <a:grpSpLocks/>
              </p:cNvGrpSpPr>
              <p:nvPr/>
            </p:nvGrpSpPr>
            <p:grpSpPr bwMode="auto">
              <a:xfrm>
                <a:off x="4164" y="3532"/>
                <a:ext cx="144" cy="144"/>
                <a:chOff x="3112" y="3616"/>
                <a:chExt cx="144" cy="144"/>
              </a:xfrm>
            </p:grpSpPr>
            <p:sp>
              <p:nvSpPr>
                <p:cNvPr id="17463" name="Oval 104"/>
                <p:cNvSpPr>
                  <a:spLocks noChangeArrowheads="1"/>
                </p:cNvSpPr>
                <p:nvPr/>
              </p:nvSpPr>
              <p:spPr bwMode="auto">
                <a:xfrm>
                  <a:off x="3112" y="3616"/>
                  <a:ext cx="144" cy="144"/>
                </a:xfrm>
                <a:prstGeom prst="ellipse">
                  <a:avLst/>
                </a:prstGeom>
                <a:solidFill>
                  <a:srgbClr val="8154D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4" name="Line 105"/>
                <p:cNvSpPr>
                  <a:spLocks noChangeShapeType="1"/>
                </p:cNvSpPr>
                <p:nvPr/>
              </p:nvSpPr>
              <p:spPr bwMode="auto">
                <a:xfrm>
                  <a:off x="3132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65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3136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7459" name="Group 107"/>
              <p:cNvGrpSpPr>
                <a:grpSpLocks/>
              </p:cNvGrpSpPr>
              <p:nvPr/>
            </p:nvGrpSpPr>
            <p:grpSpPr bwMode="auto">
              <a:xfrm>
                <a:off x="3112" y="3616"/>
                <a:ext cx="144" cy="144"/>
                <a:chOff x="3112" y="3616"/>
                <a:chExt cx="144" cy="144"/>
              </a:xfrm>
            </p:grpSpPr>
            <p:sp>
              <p:nvSpPr>
                <p:cNvPr id="17460" name="Oval 108"/>
                <p:cNvSpPr>
                  <a:spLocks noChangeArrowheads="1"/>
                </p:cNvSpPr>
                <p:nvPr/>
              </p:nvSpPr>
              <p:spPr bwMode="auto">
                <a:xfrm>
                  <a:off x="3112" y="3616"/>
                  <a:ext cx="144" cy="144"/>
                </a:xfrm>
                <a:prstGeom prst="ellipse">
                  <a:avLst/>
                </a:prstGeom>
                <a:solidFill>
                  <a:srgbClr val="8154D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1" name="Line 109"/>
                <p:cNvSpPr>
                  <a:spLocks noChangeShapeType="1"/>
                </p:cNvSpPr>
                <p:nvPr/>
              </p:nvSpPr>
              <p:spPr bwMode="auto">
                <a:xfrm>
                  <a:off x="3132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462" name="Line 110"/>
                <p:cNvSpPr>
                  <a:spLocks noChangeShapeType="1"/>
                </p:cNvSpPr>
                <p:nvPr/>
              </p:nvSpPr>
              <p:spPr bwMode="auto">
                <a:xfrm flipH="1">
                  <a:off x="3136" y="3636"/>
                  <a:ext cx="100" cy="1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sp>
          <p:nvSpPr>
            <p:cNvPr id="135279" name="Rectangle 111"/>
            <p:cNvSpPr>
              <a:spLocks noChangeArrowheads="1"/>
            </p:cNvSpPr>
            <p:nvPr/>
          </p:nvSpPr>
          <p:spPr bwMode="auto">
            <a:xfrm>
              <a:off x="2585" y="3833"/>
              <a:ext cx="290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In</a:t>
              </a:r>
            </a:p>
          </p:txBody>
        </p:sp>
        <p:sp>
          <p:nvSpPr>
            <p:cNvPr id="135280" name="Rectangle 112"/>
            <p:cNvSpPr>
              <a:spLocks noChangeArrowheads="1"/>
            </p:cNvSpPr>
            <p:nvPr/>
          </p:nvSpPr>
          <p:spPr bwMode="auto">
            <a:xfrm>
              <a:off x="4778" y="3761"/>
              <a:ext cx="438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Out</a:t>
              </a:r>
            </a:p>
          </p:txBody>
        </p:sp>
        <p:sp>
          <p:nvSpPr>
            <p:cNvPr id="135281" name="Rectangle 113"/>
            <p:cNvSpPr>
              <a:spLocks noChangeArrowheads="1"/>
            </p:cNvSpPr>
            <p:nvPr/>
          </p:nvSpPr>
          <p:spPr bwMode="auto">
            <a:xfrm>
              <a:off x="3483" y="3610"/>
              <a:ext cx="589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12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Worker 1</a:t>
              </a:r>
            </a:p>
          </p:txBody>
        </p:sp>
        <p:sp>
          <p:nvSpPr>
            <p:cNvPr id="135282" name="Rectangle 114"/>
            <p:cNvSpPr>
              <a:spLocks noChangeArrowheads="1"/>
            </p:cNvSpPr>
            <p:nvPr/>
          </p:nvSpPr>
          <p:spPr bwMode="auto">
            <a:xfrm>
              <a:off x="3190" y="2303"/>
              <a:ext cx="589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12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Worker 2</a:t>
              </a:r>
            </a:p>
          </p:txBody>
        </p:sp>
        <p:sp>
          <p:nvSpPr>
            <p:cNvPr id="135283" name="Rectangle 115"/>
            <p:cNvSpPr>
              <a:spLocks noChangeArrowheads="1"/>
            </p:cNvSpPr>
            <p:nvPr/>
          </p:nvSpPr>
          <p:spPr bwMode="auto">
            <a:xfrm>
              <a:off x="3707" y="1219"/>
              <a:ext cx="589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12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Worker 3</a:t>
              </a:r>
            </a:p>
          </p:txBody>
        </p:sp>
        <p:sp>
          <p:nvSpPr>
            <p:cNvPr id="135284" name="Rectangle 116"/>
            <p:cNvSpPr>
              <a:spLocks noChangeArrowheads="1"/>
            </p:cNvSpPr>
            <p:nvPr/>
          </p:nvSpPr>
          <p:spPr bwMode="auto">
            <a:xfrm rot="-5400000">
              <a:off x="680" y="1955"/>
              <a:ext cx="2745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Direction of part movement within cell</a:t>
              </a:r>
            </a:p>
          </p:txBody>
        </p:sp>
        <p:sp>
          <p:nvSpPr>
            <p:cNvPr id="17445" name="Rectangle 117"/>
            <p:cNvSpPr>
              <a:spLocks noChangeArrowheads="1"/>
            </p:cNvSpPr>
            <p:nvPr/>
          </p:nvSpPr>
          <p:spPr bwMode="auto">
            <a:xfrm>
              <a:off x="2478" y="3570"/>
              <a:ext cx="232" cy="2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S</a:t>
              </a:r>
            </a:p>
          </p:txBody>
        </p:sp>
        <p:sp>
          <p:nvSpPr>
            <p:cNvPr id="17446" name="Rectangle 118"/>
            <p:cNvSpPr>
              <a:spLocks noChangeArrowheads="1"/>
            </p:cNvSpPr>
            <p:nvPr/>
          </p:nvSpPr>
          <p:spPr bwMode="auto">
            <a:xfrm>
              <a:off x="2483" y="2690"/>
              <a:ext cx="224" cy="2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L</a:t>
              </a:r>
            </a:p>
          </p:txBody>
        </p:sp>
        <p:sp>
          <p:nvSpPr>
            <p:cNvPr id="17447" name="Rectangle 119"/>
            <p:cNvSpPr>
              <a:spLocks noChangeArrowheads="1"/>
            </p:cNvSpPr>
            <p:nvPr/>
          </p:nvSpPr>
          <p:spPr bwMode="auto">
            <a:xfrm>
              <a:off x="2970" y="548"/>
              <a:ext cx="35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HM</a:t>
              </a:r>
            </a:p>
          </p:txBody>
        </p:sp>
        <p:sp>
          <p:nvSpPr>
            <p:cNvPr id="17448" name="Rectangle 120"/>
            <p:cNvSpPr>
              <a:spLocks noChangeArrowheads="1"/>
            </p:cNvSpPr>
            <p:nvPr/>
          </p:nvSpPr>
          <p:spPr bwMode="auto">
            <a:xfrm>
              <a:off x="3962" y="806"/>
              <a:ext cx="34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VM</a:t>
              </a:r>
            </a:p>
          </p:txBody>
        </p:sp>
        <p:sp>
          <p:nvSpPr>
            <p:cNvPr id="17449" name="Rectangle 121"/>
            <p:cNvSpPr>
              <a:spLocks noChangeArrowheads="1"/>
            </p:cNvSpPr>
            <p:nvPr/>
          </p:nvSpPr>
          <p:spPr bwMode="auto">
            <a:xfrm>
              <a:off x="4808" y="2379"/>
              <a:ext cx="249" cy="2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G</a:t>
              </a:r>
            </a:p>
          </p:txBody>
        </p:sp>
        <p:sp>
          <p:nvSpPr>
            <p:cNvPr id="17450" name="Rectangle 122"/>
            <p:cNvSpPr>
              <a:spLocks noChangeArrowheads="1"/>
            </p:cNvSpPr>
            <p:nvPr/>
          </p:nvSpPr>
          <p:spPr bwMode="auto">
            <a:xfrm>
              <a:off x="4633" y="1346"/>
              <a:ext cx="351" cy="2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VM</a:t>
              </a:r>
            </a:p>
          </p:txBody>
        </p:sp>
        <p:sp>
          <p:nvSpPr>
            <p:cNvPr id="17451" name="Rectangle 123"/>
            <p:cNvSpPr>
              <a:spLocks noChangeArrowheads="1"/>
            </p:cNvSpPr>
            <p:nvPr/>
          </p:nvSpPr>
          <p:spPr bwMode="auto">
            <a:xfrm>
              <a:off x="2482" y="1639"/>
              <a:ext cx="224" cy="2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/>
                <a:t>L</a:t>
              </a:r>
            </a:p>
          </p:txBody>
        </p:sp>
        <p:sp>
          <p:nvSpPr>
            <p:cNvPr id="17452" name="Rectangle 124"/>
            <p:cNvSpPr>
              <a:spLocks noChangeArrowheads="1"/>
            </p:cNvSpPr>
            <p:nvPr/>
          </p:nvSpPr>
          <p:spPr bwMode="auto">
            <a:xfrm>
              <a:off x="4466" y="3042"/>
              <a:ext cx="62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000" b="1"/>
                <a:t>Final inspection</a:t>
              </a:r>
            </a:p>
          </p:txBody>
        </p:sp>
        <p:sp>
          <p:nvSpPr>
            <p:cNvPr id="17453" name="Rectangle 125"/>
            <p:cNvSpPr>
              <a:spLocks noChangeArrowheads="1"/>
            </p:cNvSpPr>
            <p:nvPr/>
          </p:nvSpPr>
          <p:spPr bwMode="auto">
            <a:xfrm>
              <a:off x="4486" y="3512"/>
              <a:ext cx="5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000" b="1"/>
                <a:t>Finished part</a:t>
              </a:r>
            </a:p>
          </p:txBody>
        </p:sp>
      </p:grpSp>
      <p:sp>
        <p:nvSpPr>
          <p:cNvPr id="17413" name="TextBox 127"/>
          <p:cNvSpPr txBox="1">
            <a:spLocks noChangeArrowheads="1"/>
          </p:cNvSpPr>
          <p:nvPr/>
        </p:nvSpPr>
        <p:spPr bwMode="auto">
          <a:xfrm>
            <a:off x="3200400" y="6248401"/>
            <a:ext cx="2554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Source</a:t>
            </a:r>
            <a:r>
              <a:rPr lang="en-US" altLang="en-US" sz="1200"/>
              <a:t>: John S. Usher class notes</a:t>
            </a:r>
          </a:p>
        </p:txBody>
      </p:sp>
    </p:spTree>
    <p:extLst>
      <p:ext uri="{BB962C8B-B14F-4D97-AF65-F5344CB8AC3E}">
        <p14:creationId xmlns:p14="http://schemas.microsoft.com/office/powerpoint/2010/main" val="40522947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Hybrid layout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4" y="2286000"/>
            <a:ext cx="60102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4349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en-US" sz="4000">
                <a:ea typeface="ＭＳ Ｐゴシック" charset="-128"/>
              </a:rPr>
              <a:t>General Characteristics</a:t>
            </a:r>
          </a:p>
        </p:txBody>
      </p:sp>
      <p:graphicFrame>
        <p:nvGraphicFramePr>
          <p:cNvPr id="167939" name="Group 3"/>
          <p:cNvGraphicFramePr>
            <a:graphicFrameLocks noGrp="1"/>
          </p:cNvGraphicFramePr>
          <p:nvPr>
            <p:ph type="tbl" idx="1"/>
          </p:nvPr>
        </p:nvGraphicFramePr>
        <p:xfrm>
          <a:off x="1892300" y="1028701"/>
          <a:ext cx="8343900" cy="4894263"/>
        </p:xfrm>
        <a:graphic>
          <a:graphicData uri="http://schemas.openxmlformats.org/drawingml/2006/table">
            <a:tbl>
              <a:tblPr/>
              <a:tblGrid>
                <a:gridCol w="2159000"/>
                <a:gridCol w="1270000"/>
                <a:gridCol w="1638300"/>
                <a:gridCol w="1638300"/>
                <a:gridCol w="1638300"/>
              </a:tblGrid>
              <a:tr h="10303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Characteristic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Product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Process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Product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Family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Project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Throughput Time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Work in process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Skill Level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Choice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Med-High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Mixed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Product Flexibility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Med-High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Demand Flexibility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Mach Utilization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Med-Low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Medium-High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Worker Utilization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Reliability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Can be 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Medium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Unit production cost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Low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High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851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Exercise – What Type of Layout?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Ford Louisville Assembly Plant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 err="1">
                <a:ea typeface="ＭＳ Ｐゴシック" charset="-128"/>
              </a:rPr>
              <a:t>Meijers</a:t>
            </a:r>
            <a:r>
              <a:rPr lang="en-US" altLang="en-US" dirty="0">
                <a:ea typeface="ＭＳ Ｐゴシック" charset="-128"/>
              </a:rPr>
              <a:t>				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Suburban Hospital		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Louisville International Airport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KFC Restaurant		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DMV					___________</a:t>
            </a:r>
          </a:p>
          <a:p>
            <a:pPr>
              <a:lnSpc>
                <a:spcPct val="140000"/>
              </a:lnSpc>
              <a:buFont typeface="Arial"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Boeing Aircraft				___________</a:t>
            </a:r>
          </a:p>
        </p:txBody>
      </p:sp>
    </p:spTree>
    <p:extLst>
      <p:ext uri="{BB962C8B-B14F-4D97-AF65-F5344CB8AC3E}">
        <p14:creationId xmlns:p14="http://schemas.microsoft.com/office/powerpoint/2010/main" val="2486342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Automated Manufacturing Cell</a:t>
            </a:r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7450" y="1825625"/>
            <a:ext cx="4737100" cy="4351338"/>
          </a:xfrm>
          <a:noFill/>
        </p:spPr>
      </p:pic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3200400" y="6248401"/>
            <a:ext cx="2554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Source</a:t>
            </a:r>
            <a:r>
              <a:rPr lang="en-US" altLang="en-US" sz="1200"/>
              <a:t>: John S. Usher class notes</a:t>
            </a:r>
          </a:p>
        </p:txBody>
      </p:sp>
    </p:spTree>
    <p:extLst>
      <p:ext uri="{BB962C8B-B14F-4D97-AF65-F5344CB8AC3E}">
        <p14:creationId xmlns:p14="http://schemas.microsoft.com/office/powerpoint/2010/main" val="661987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Flexible Manufacturing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2296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600">
                <a:ea typeface="ＭＳ Ｐゴシック" panose="020B0600070205080204" pitchFamily="34" charset="-128"/>
              </a:rPr>
              <a:t>Automated machining operations, tool changers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600">
                <a:ea typeface="ＭＳ Ｐゴシック" panose="020B0600070205080204" pitchFamily="34" charset="-128"/>
              </a:rPr>
              <a:t>Automated material handling, computer control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600">
                <a:ea typeface="ＭＳ Ｐゴシック" panose="020B0600070205080204" pitchFamily="34" charset="-128"/>
              </a:rPr>
              <a:t>Designed around size of parts processed &amp; average processing time for parts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600">
                <a:ea typeface="ＭＳ Ｐゴシック" panose="020B0600070205080204" pitchFamily="34" charset="-128"/>
              </a:rPr>
              <a:t>Can process wide variety of items quickly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600">
                <a:ea typeface="ＭＳ Ｐゴシック" panose="020B0600070205080204" pitchFamily="34" charset="-128"/>
              </a:rPr>
              <a:t>Very few large systems exist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2600"/>
              <a:t>Progressive layout – all parts same route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2600"/>
              <a:t>Closed loop – larger variety, alternative routes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2600"/>
              <a:t>Ladder layout – two machines work on same part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2600"/>
              <a:t>Open field layout – most complex</a:t>
            </a:r>
          </a:p>
        </p:txBody>
      </p:sp>
    </p:spTree>
    <p:extLst>
      <p:ext uri="{BB962C8B-B14F-4D97-AF65-F5344CB8AC3E}">
        <p14:creationId xmlns:p14="http://schemas.microsoft.com/office/powerpoint/2010/main" val="106981863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Flow process chart</a:t>
            </a:r>
          </a:p>
        </p:txBody>
      </p:sp>
      <p:graphicFrame>
        <p:nvGraphicFramePr>
          <p:cNvPr id="2355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836989" y="1825625"/>
          <a:ext cx="4516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Document" r:id="rId3" imgW="5715000" imgH="5505450" progId="WP11Doc">
                  <p:embed/>
                </p:oleObj>
              </mc:Choice>
              <mc:Fallback>
                <p:oleObj name="Document" r:id="rId3" imgW="5715000" imgH="550545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9" y="1825625"/>
                        <a:ext cx="4516437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3467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Flow diagram</a:t>
            </a:r>
          </a:p>
        </p:txBody>
      </p:sp>
      <p:pic>
        <p:nvPicPr>
          <p:cNvPr id="24579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3939" y="1825625"/>
            <a:ext cx="7604125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62884637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Flow pattern at 800-acre Nissan plant in Smyrna, TN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00401" y="1948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aphicFrame>
        <p:nvGraphicFramePr>
          <p:cNvPr id="7172" name="Object 3"/>
          <p:cNvGraphicFramePr>
            <a:graphicFrameLocks noChangeAspect="1"/>
          </p:cNvGraphicFramePr>
          <p:nvPr/>
        </p:nvGraphicFramePr>
        <p:xfrm>
          <a:off x="3200400" y="2133600"/>
          <a:ext cx="5943600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7874000" imgH="5232400" progId="Visio.Drawing.15">
                  <p:embed/>
                </p:oleObj>
              </mc:Choice>
              <mc:Fallback>
                <p:oleObj r:id="rId3" imgW="7874000" imgH="52324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133600"/>
                        <a:ext cx="5943600" cy="394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019707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Qualitative flow data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Relationship chart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		absolutely necessary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E		especially 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I		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O		ordinary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U		unimportant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X		undesirable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Percentages of A. E, I, O, U and X ratings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		2-5%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E		3-10%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I		5-15%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O		10-25%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U		25-60%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X		depends</a:t>
            </a:r>
          </a:p>
        </p:txBody>
      </p:sp>
    </p:spTree>
    <p:extLst>
      <p:ext uri="{BB962C8B-B14F-4D97-AF65-F5344CB8AC3E}">
        <p14:creationId xmlns:p14="http://schemas.microsoft.com/office/powerpoint/2010/main" val="2100071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Qualitative flow data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Color coding relationships</a:t>
            </a:r>
          </a:p>
          <a:p>
            <a:pPr lvl="1" eaLnBrk="1" hangingPunct="1"/>
            <a:r>
              <a:rPr lang="en-US" altLang="en-US" smtClean="0"/>
              <a:t>A		Red</a:t>
            </a:r>
          </a:p>
          <a:p>
            <a:pPr lvl="1" eaLnBrk="1" hangingPunct="1"/>
            <a:r>
              <a:rPr lang="en-US" altLang="en-US" smtClean="0"/>
              <a:t>E		Orange or Yellow</a:t>
            </a:r>
          </a:p>
          <a:p>
            <a:pPr lvl="1" eaLnBrk="1" hangingPunct="1"/>
            <a:r>
              <a:rPr lang="en-US" altLang="en-US" smtClean="0"/>
              <a:t>I		Green</a:t>
            </a:r>
          </a:p>
          <a:p>
            <a:pPr lvl="1" eaLnBrk="1" hangingPunct="1"/>
            <a:r>
              <a:rPr lang="en-US" altLang="en-US" smtClean="0"/>
              <a:t>O		Blue</a:t>
            </a:r>
          </a:p>
          <a:p>
            <a:pPr lvl="1" eaLnBrk="1" hangingPunct="1"/>
            <a:r>
              <a:rPr lang="en-US" altLang="en-US" smtClean="0"/>
              <a:t>U		Uncolored</a:t>
            </a:r>
          </a:p>
          <a:p>
            <a:pPr lvl="1" eaLnBrk="1" hangingPunct="1"/>
            <a:r>
              <a:rPr lang="en-US" altLang="en-US" smtClean="0"/>
              <a:t>X		Brown</a:t>
            </a:r>
          </a:p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69833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Sample relationship chart</a:t>
            </a:r>
          </a:p>
        </p:txBody>
      </p:sp>
      <p:graphicFrame>
        <p:nvGraphicFramePr>
          <p:cNvPr id="27651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2566989" y="3070225"/>
          <a:ext cx="3057525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3058289" imgH="1862238" progId="">
                  <p:embed/>
                </p:oleObj>
              </mc:Choice>
              <mc:Fallback>
                <p:oleObj r:id="rId3" imgW="3058289" imgH="186223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3070225"/>
                        <a:ext cx="3057525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97" name="Group 93"/>
          <p:cNvGraphicFramePr>
            <a:graphicFrameLocks noGrp="1"/>
          </p:cNvGraphicFramePr>
          <p:nvPr>
            <p:ph sz="half" idx="2"/>
          </p:nvPr>
        </p:nvGraphicFramePr>
        <p:xfrm>
          <a:off x="6934200" y="2895600"/>
          <a:ext cx="2667000" cy="1752600"/>
        </p:xfrm>
        <a:graphic>
          <a:graphicData uri="http://schemas.openxmlformats.org/drawingml/2006/table">
            <a:tbl>
              <a:tblPr/>
              <a:tblGrid>
                <a:gridCol w="1295400"/>
                <a:gridCol w="1371600"/>
              </a:tblGrid>
              <a:tr h="457200"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Code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Reason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Bulky material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Ease of supervision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3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Safety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84598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Quantitative flow data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From-to frequency of trips matrix</a:t>
            </a:r>
          </a:p>
        </p:txBody>
      </p:sp>
      <p:graphicFrame>
        <p:nvGraphicFramePr>
          <p:cNvPr id="2867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365375" y="2743200"/>
          <a:ext cx="63373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Document" r:id="rId3" imgW="5715000" imgH="2886075" progId="WP11Doc">
                  <p:embed/>
                </p:oleObj>
              </mc:Choice>
              <mc:Fallback>
                <p:oleObj name="Document" r:id="rId3" imgW="5715000" imgH="2886075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2743200"/>
                        <a:ext cx="63373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70845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Quantitative flow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Frequency of trips between departments matrix</a:t>
            </a:r>
          </a:p>
        </p:txBody>
      </p:sp>
      <p:graphicFrame>
        <p:nvGraphicFramePr>
          <p:cNvPr id="2970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368550" y="3048001"/>
          <a:ext cx="718820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Document" r:id="rId3" imgW="5715000" imgH="2543175" progId="WP11Doc">
                  <p:embed/>
                </p:oleObj>
              </mc:Choice>
              <mc:Fallback>
                <p:oleObj name="Document" r:id="rId3" imgW="5715000" imgH="2543175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3048001"/>
                        <a:ext cx="7188200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4174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Distance Measures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Euclidean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Squared Euclidean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Rectilinear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Tchebychev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Aisle distance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Adjacency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Shortest Path</a:t>
            </a:r>
          </a:p>
        </p:txBody>
      </p:sp>
    </p:spTree>
    <p:extLst>
      <p:ext uri="{BB962C8B-B14F-4D97-AF65-F5344CB8AC3E}">
        <p14:creationId xmlns:p14="http://schemas.microsoft.com/office/powerpoint/2010/main" val="61942029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Euclidean, Squared Euclidean, Rectilinear and Tchebychev</a:t>
            </a:r>
          </a:p>
        </p:txBody>
      </p:sp>
      <p:pic>
        <p:nvPicPr>
          <p:cNvPr id="3174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614" y="1825625"/>
            <a:ext cx="7470775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21734630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Aisle Distance, Adjacency and Shortest Path</a:t>
            </a:r>
          </a:p>
        </p:txBody>
      </p:sp>
      <p:pic>
        <p:nvPicPr>
          <p:cNvPr id="3277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9864" y="1825625"/>
            <a:ext cx="6772275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5891269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Layout evaluation criteria</a:t>
            </a:r>
          </a:p>
        </p:txBody>
      </p:sp>
      <p:graphicFrame>
        <p:nvGraphicFramePr>
          <p:cNvPr id="3379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286001" y="1524001"/>
          <a:ext cx="3179763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825142" imgH="355446" progId="Equation.DSMT4">
                  <p:embed/>
                </p:oleObj>
              </mc:Choice>
              <mc:Fallback>
                <p:oleObj name="Equation" r:id="rId3" imgW="825142" imgH="355446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1524001"/>
                        <a:ext cx="3179763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2057400" y="2667001"/>
            <a:ext cx="8229600" cy="4525963"/>
          </a:xfrm>
        </p:spPr>
        <p:txBody>
          <a:bodyPr/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i="1" smtClean="0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smtClean="0">
                <a:ea typeface="ＭＳ Ｐゴシック" panose="020B0600070205080204" pitchFamily="34" charset="-128"/>
              </a:rPr>
              <a:t>ij</a:t>
            </a:r>
            <a:r>
              <a:rPr lang="en-US" altLang="en-US" smtClean="0">
                <a:ea typeface="ＭＳ Ｐゴシック" panose="020B0600070205080204" pitchFamily="34" charset="-128"/>
              </a:rPr>
              <a:t> 	cost of moving a unit load of material unit distance between departments </a:t>
            </a:r>
            <a:r>
              <a:rPr lang="en-US" altLang="en-US" i="1" smtClean="0">
                <a:ea typeface="ＭＳ Ｐゴシック" panose="020B0600070205080204" pitchFamily="34" charset="-128"/>
              </a:rPr>
              <a:t>i</a:t>
            </a:r>
            <a:r>
              <a:rPr lang="en-US" altLang="en-US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smtClean="0">
                <a:ea typeface="ＭＳ Ｐゴシック" panose="020B0600070205080204" pitchFamily="34" charset="-128"/>
              </a:rPr>
              <a:t>j</a:t>
            </a: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i="1" smtClean="0">
                <a:ea typeface="ＭＳ Ｐゴシック" panose="020B0600070205080204" pitchFamily="34" charset="-128"/>
              </a:rPr>
              <a:t>f</a:t>
            </a:r>
            <a:r>
              <a:rPr lang="en-US" altLang="en-US" i="1" baseline="-25000" smtClean="0">
                <a:ea typeface="ＭＳ Ｐゴシック" panose="020B0600070205080204" pitchFamily="34" charset="-128"/>
              </a:rPr>
              <a:t>ij</a:t>
            </a:r>
            <a:r>
              <a:rPr lang="en-US" altLang="en-US" smtClean="0">
                <a:ea typeface="ＭＳ Ｐゴシック" panose="020B0600070205080204" pitchFamily="34" charset="-128"/>
              </a:rPr>
              <a:t>	number of loads or trips required between departments </a:t>
            </a:r>
            <a:r>
              <a:rPr lang="en-US" altLang="en-US" i="1" smtClean="0">
                <a:ea typeface="ＭＳ Ｐゴシック" panose="020B0600070205080204" pitchFamily="34" charset="-128"/>
              </a:rPr>
              <a:t>i</a:t>
            </a:r>
            <a:r>
              <a:rPr lang="en-US" altLang="en-US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smtClean="0">
                <a:ea typeface="ＭＳ Ｐゴシック" panose="020B0600070205080204" pitchFamily="34" charset="-128"/>
              </a:rPr>
              <a:t>j</a:t>
            </a: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i="1" smtClean="0">
                <a:ea typeface="ＭＳ Ｐゴシック" panose="020B0600070205080204" pitchFamily="34" charset="-128"/>
              </a:rPr>
              <a:t>d</a:t>
            </a:r>
            <a:r>
              <a:rPr lang="en-US" altLang="en-US" i="1" baseline="-25000" smtClean="0">
                <a:ea typeface="ＭＳ Ｐゴシック" panose="020B0600070205080204" pitchFamily="34" charset="-128"/>
              </a:rPr>
              <a:t>ij</a:t>
            </a:r>
            <a:r>
              <a:rPr lang="en-US" altLang="en-US" smtClean="0">
                <a:ea typeface="ＭＳ Ｐゴシック" panose="020B0600070205080204" pitchFamily="34" charset="-128"/>
              </a:rPr>
              <a:t>	distance between departments </a:t>
            </a:r>
            <a:r>
              <a:rPr lang="en-US" altLang="en-US" i="1" smtClean="0">
                <a:ea typeface="ＭＳ Ｐゴシック" panose="020B0600070205080204" pitchFamily="34" charset="-128"/>
              </a:rPr>
              <a:t>i</a:t>
            </a:r>
            <a:r>
              <a:rPr lang="en-US" altLang="en-US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smtClean="0">
                <a:ea typeface="ＭＳ Ｐゴシック" panose="020B0600070205080204" pitchFamily="34" charset="-128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7137023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Formula for </a:t>
            </a:r>
            <a:r>
              <a:rPr lang="en-US" altLang="en-US" sz="4000" i="1">
                <a:ea typeface="ＭＳ Ｐゴシック" panose="020B0600070205080204" pitchFamily="34" charset="-128"/>
              </a:rPr>
              <a:t>c</a:t>
            </a:r>
            <a:r>
              <a:rPr lang="en-US" altLang="en-US" sz="4000" i="1" baseline="-25000">
                <a:ea typeface="ＭＳ Ｐゴシック" panose="020B0600070205080204" pitchFamily="34" charset="-128"/>
              </a:rPr>
              <a:t>ij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		number of MHD </a:t>
            </a:r>
            <a:r>
              <a:rPr lang="en-US" altLang="en-US" sz="2400" i="1">
                <a:ea typeface="ＭＳ Ｐゴシック" panose="020B0600070205080204" pitchFamily="34" charset="-128"/>
              </a:rPr>
              <a:t>types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m</a:t>
            </a:r>
            <a:r>
              <a:rPr lang="en-US" altLang="en-US" sz="2400">
                <a:ea typeface="ＭＳ Ｐゴシック" panose="020B0600070205080204" pitchFamily="34" charset="-128"/>
              </a:rPr>
              <a:t>		number of </a:t>
            </a:r>
            <a:r>
              <a:rPr lang="en-US" altLang="en-US" sz="2400" i="1">
                <a:ea typeface="ＭＳ Ｐゴシック" panose="020B0600070205080204" pitchFamily="34" charset="-128"/>
              </a:rPr>
              <a:t>machines</a:t>
            </a:r>
            <a:r>
              <a:rPr lang="en-US" altLang="en-US" sz="2400">
                <a:ea typeface="ＭＳ Ｐゴシック" panose="020B0600070205080204" pitchFamily="34" charset="-128"/>
              </a:rPr>
              <a:t> (not machine types)</a:t>
            </a: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f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ijk</a:t>
            </a:r>
            <a:r>
              <a:rPr lang="en-US" altLang="en-US" sz="2400">
                <a:ea typeface="ＭＳ Ｐゴシック" panose="020B0600070205080204" pitchFamily="34" charset="-128"/>
              </a:rPr>
              <a:t>		number of trips required to transport material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 via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d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</a:t>
            </a:r>
            <a:r>
              <a:rPr lang="en-US" altLang="en-US" sz="2400">
                <a:ea typeface="ＭＳ Ｐゴシック" panose="020B0600070205080204" pitchFamily="34" charset="-128"/>
              </a:rPr>
              <a:t>		distance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, for a given layout (in feet)</a:t>
            </a: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TL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average percentage of time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travels loaded</a:t>
            </a: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LULT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average loading and unloading time per move with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(in minutes)</a:t>
            </a:r>
          </a:p>
          <a:p>
            <a:pPr eaLnBrk="1" hangingPunct="1"/>
            <a:r>
              <a:rPr lang="en-US" altLang="en-US" sz="2400" i="1">
                <a:ea typeface="ＭＳ Ｐゴシック" panose="020B0600070205080204" pitchFamily="34" charset="-128"/>
              </a:rPr>
              <a:t>S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average speed of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(feet per minute)</a:t>
            </a:r>
          </a:p>
        </p:txBody>
      </p:sp>
    </p:spTree>
    <p:extLst>
      <p:ext uri="{BB962C8B-B14F-4D97-AF65-F5344CB8AC3E}">
        <p14:creationId xmlns:p14="http://schemas.microsoft.com/office/powerpoint/2010/main" val="3308993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Possible flow patterns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124201" y="1415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aphicFrame>
        <p:nvGraphicFramePr>
          <p:cNvPr id="8196" name="Object 3"/>
          <p:cNvGraphicFramePr>
            <a:graphicFrameLocks noChangeAspect="1"/>
          </p:cNvGraphicFramePr>
          <p:nvPr/>
        </p:nvGraphicFramePr>
        <p:xfrm>
          <a:off x="3124200" y="1600200"/>
          <a:ext cx="5943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9893300" imgH="6883400" progId="Visio.Drawing.15">
                  <p:embed/>
                </p:oleObj>
              </mc:Choice>
              <mc:Fallback>
                <p:oleObj r:id="rId3" imgW="9893300" imgH="68834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5943600" cy="414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90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Formula for </a:t>
            </a:r>
            <a:r>
              <a:rPr lang="en-US" altLang="en-US" sz="4000" i="1">
                <a:ea typeface="ＭＳ Ｐゴシック" panose="020B0600070205080204" pitchFamily="34" charset="-128"/>
              </a:rPr>
              <a:t>c</a:t>
            </a:r>
            <a:r>
              <a:rPr lang="en-US" altLang="en-US" sz="4000" i="1" baseline="-25000">
                <a:ea typeface="ＭＳ Ｐゴシック" panose="020B0600070205080204" pitchFamily="34" charset="-128"/>
              </a:rPr>
              <a:t>ij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Y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ijk</a:t>
            </a:r>
            <a:r>
              <a:rPr lang="en-US" altLang="en-US" sz="2400" i="1">
                <a:ea typeface="ＭＳ Ｐゴシック" panose="020B0600070205080204" pitchFamily="34" charset="-128"/>
              </a:rPr>
              <a:t>		</a:t>
            </a:r>
            <a:r>
              <a:rPr lang="en-US" altLang="en-US" sz="2400">
                <a:ea typeface="ＭＳ Ｐゴシック" panose="020B0600070205080204" pitchFamily="34" charset="-128"/>
              </a:rPr>
              <a:t>1 if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is used to transport material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; 0 otherwise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N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number of units of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C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investment/leasing cost for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per year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OP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		labor plus non-labor (fuel, power, maintenance) cost to operate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per minute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T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ijk</a:t>
            </a:r>
            <a:r>
              <a:rPr lang="en-US" altLang="en-US" sz="2400">
                <a:ea typeface="ＭＳ Ｐゴシック" panose="020B0600070205080204" pitchFamily="34" charset="-128"/>
              </a:rPr>
              <a:t>		time to transport material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 via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>
                <a:ea typeface="ＭＳ Ｐゴシック" panose="020B0600070205080204" pitchFamily="34" charset="-128"/>
              </a:rPr>
              <a:t> per trip (in minutes)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MHC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ijk</a:t>
            </a:r>
            <a:r>
              <a:rPr lang="en-US" altLang="en-US" sz="2400">
                <a:ea typeface="ＭＳ Ｐゴシック" panose="020B0600070205080204" pitchFamily="34" charset="-128"/>
              </a:rPr>
              <a:t>	total material-handling cost to transport material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 via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 i="1">
                <a:ea typeface="ＭＳ Ｐゴシック" panose="020B0600070205080204" pitchFamily="34" charset="-128"/>
              </a:rPr>
              <a:t>MHR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ijk</a:t>
            </a:r>
            <a:r>
              <a:rPr lang="en-US" altLang="en-US" sz="2400">
                <a:ea typeface="ＭＳ Ｐゴシック" panose="020B0600070205080204" pitchFamily="34" charset="-128"/>
              </a:rPr>
              <a:t>	material-handling cost per unit distance per trip to transport material from machine </a:t>
            </a:r>
            <a:r>
              <a:rPr lang="en-US" altLang="en-US" sz="2400" i="1">
                <a:ea typeface="ＭＳ Ｐゴシック" panose="020B0600070205080204" pitchFamily="34" charset="-128"/>
              </a:rPr>
              <a:t>i</a:t>
            </a:r>
            <a:r>
              <a:rPr lang="en-US" altLang="en-US" sz="2400">
                <a:ea typeface="ＭＳ Ｐゴシック" panose="020B0600070205080204" pitchFamily="34" charset="-128"/>
              </a:rPr>
              <a:t> to </a:t>
            </a:r>
            <a:r>
              <a:rPr lang="en-US" altLang="en-US" sz="2400" i="1">
                <a:ea typeface="ＭＳ Ｐゴシック" panose="020B0600070205080204" pitchFamily="34" charset="-128"/>
              </a:rPr>
              <a:t>j</a:t>
            </a:r>
            <a:r>
              <a:rPr lang="en-US" altLang="en-US" sz="2400">
                <a:ea typeface="ＭＳ Ｐゴシック" panose="020B0600070205080204" pitchFamily="34" charset="-128"/>
              </a:rPr>
              <a:t> via MHD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6046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Formula for </a:t>
            </a:r>
            <a:r>
              <a:rPr lang="en-US" altLang="en-US" sz="4000" i="1">
                <a:ea typeface="ＭＳ Ｐゴシック" panose="020B0600070205080204" pitchFamily="34" charset="-128"/>
              </a:rPr>
              <a:t>c</a:t>
            </a:r>
            <a:r>
              <a:rPr lang="en-US" altLang="en-US" sz="4000" i="1" baseline="-25000">
                <a:ea typeface="ＭＳ Ｐゴシック" panose="020B0600070205080204" pitchFamily="34" charset="-128"/>
              </a:rPr>
              <a:t>ij</a:t>
            </a:r>
          </a:p>
        </p:txBody>
      </p:sp>
      <p:graphicFrame>
        <p:nvGraphicFramePr>
          <p:cNvPr id="36867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3276601" y="1752600"/>
          <a:ext cx="2970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1485900" imgH="457200" progId="Equation.DSMT4">
                  <p:embed/>
                </p:oleObj>
              </mc:Choice>
              <mc:Fallback>
                <p:oleObj name="Equation" r:id="rId3" imgW="1485900" imgH="4572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1752600"/>
                        <a:ext cx="29702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54376" y="2819400"/>
          <a:ext cx="535622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2603500" imgH="889000" progId="Equation.DSMT4">
                  <p:embed/>
                </p:oleObj>
              </mc:Choice>
              <mc:Fallback>
                <p:oleObj name="Equation" r:id="rId5" imgW="2603500" imgH="8890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6" y="2819400"/>
                        <a:ext cx="535622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352800" y="5029201"/>
          <a:ext cx="2147888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1104900" imgH="469900" progId="Equation.DSMT4">
                  <p:embed/>
                </p:oleObj>
              </mc:Choice>
              <mc:Fallback>
                <p:oleObj name="Equation" r:id="rId7" imgW="1104900" imgH="4699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029201"/>
                        <a:ext cx="2147888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907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Tools for presenting layout design</a:t>
            </a:r>
            <a:endParaRPr lang="en-US" altLang="en-US" sz="4000" i="1" baseline="-25000">
              <a:ea typeface="ＭＳ Ｐゴシック" panose="020B0600070205080204" pitchFamily="34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smtClean="0">
                <a:ea typeface="ＭＳ Ｐゴシック" panose="020B0600070205080204" pitchFamily="34" charset="-128"/>
              </a:rPr>
              <a:t>Drawings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Templates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Three-dimensional physical models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CAD models</a:t>
            </a:r>
            <a:endParaRPr lang="en-US" altLang="en-US" i="1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95110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Drawings</a:t>
            </a:r>
          </a:p>
        </p:txBody>
      </p:sp>
      <p:graphicFrame>
        <p:nvGraphicFramePr>
          <p:cNvPr id="3891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838575" y="1825625"/>
          <a:ext cx="451485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Photo Editor Photo" r:id="rId3" imgW="7523810" imgH="7249537" progId="MSPhotoEd.3">
                  <p:embed/>
                </p:oleObj>
              </mc:Choice>
              <mc:Fallback>
                <p:oleObj name="Photo Editor Photo" r:id="rId3" imgW="7523810" imgH="7249537" progId="MSPhotoEd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1825625"/>
                        <a:ext cx="4514850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9809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Templates</a:t>
            </a:r>
          </a:p>
        </p:txBody>
      </p:sp>
      <p:sp>
        <p:nvSpPr>
          <p:cNvPr id="39939" name="Rectangle 6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39940" name="Object 2"/>
          <p:cNvGraphicFramePr>
            <a:graphicFrameLocks noChangeAspect="1"/>
          </p:cNvGraphicFramePr>
          <p:nvPr/>
        </p:nvGraphicFramePr>
        <p:xfrm>
          <a:off x="3581400" y="1219200"/>
          <a:ext cx="52578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Photo Editor Photo" r:id="rId3" imgW="17304762" imgH="16661551" progId="MSPhotoEd.3">
                  <p:embed/>
                </p:oleObj>
              </mc:Choice>
              <mc:Fallback>
                <p:oleObj name="Photo Editor Photo" r:id="rId3" imgW="17304762" imgH="1666155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219200"/>
                        <a:ext cx="5257800" cy="506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50880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Dendrite flow pattern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971801" y="2101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aphicFrame>
        <p:nvGraphicFramePr>
          <p:cNvPr id="9220" name="Object 3"/>
          <p:cNvGraphicFramePr>
            <a:graphicFrameLocks noChangeAspect="1"/>
          </p:cNvGraphicFramePr>
          <p:nvPr/>
        </p:nvGraphicFramePr>
        <p:xfrm>
          <a:off x="2971800" y="2286000"/>
          <a:ext cx="5943600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9855200" imgH="4483100" progId="Visio.Drawing.15">
                  <p:embed/>
                </p:oleObj>
              </mc:Choice>
              <mc:Fallback>
                <p:oleObj r:id="rId3" imgW="9855200" imgH="44831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86000"/>
                        <a:ext cx="5943600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86733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Spine flow pattern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048001" y="1263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aphicFrame>
        <p:nvGraphicFramePr>
          <p:cNvPr id="10244" name="Object 3"/>
          <p:cNvGraphicFramePr>
            <a:graphicFrameLocks noChangeAspect="1"/>
          </p:cNvGraphicFramePr>
          <p:nvPr/>
        </p:nvGraphicFramePr>
        <p:xfrm>
          <a:off x="3048000" y="1447800"/>
          <a:ext cx="59436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9080500" imgH="7226300" progId="Visio.Drawing.15">
                  <p:embed/>
                </p:oleObj>
              </mc:Choice>
              <mc:Fallback>
                <p:oleObj r:id="rId3" imgW="9080500" imgH="72263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447800"/>
                        <a:ext cx="59436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577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Five types of layout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Product layout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Process layout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Fixed-position layout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Group-technology layout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Hybrid layout</a:t>
            </a:r>
          </a:p>
        </p:txBody>
      </p:sp>
    </p:spTree>
    <p:extLst>
      <p:ext uri="{BB962C8B-B14F-4D97-AF65-F5344CB8AC3E}">
        <p14:creationId xmlns:p14="http://schemas.microsoft.com/office/powerpoint/2010/main" val="1414414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Types  of  Departments/Layouts</a:t>
            </a: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3600451" y="1527176"/>
            <a:ext cx="6080125" cy="3770313"/>
            <a:chOff x="1368" y="1720"/>
            <a:chExt cx="3432" cy="2040"/>
          </a:xfrm>
        </p:grpSpPr>
        <p:sp>
          <p:nvSpPr>
            <p:cNvPr id="12307" name="Line 4"/>
            <p:cNvSpPr>
              <a:spLocks noChangeShapeType="1"/>
            </p:cNvSpPr>
            <p:nvPr/>
          </p:nvSpPr>
          <p:spPr bwMode="auto">
            <a:xfrm flipV="1">
              <a:off x="1368" y="1720"/>
              <a:ext cx="0" cy="20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2308" name="Line 5"/>
            <p:cNvSpPr>
              <a:spLocks noChangeShapeType="1"/>
            </p:cNvSpPr>
            <p:nvPr/>
          </p:nvSpPr>
          <p:spPr bwMode="auto">
            <a:xfrm>
              <a:off x="1368" y="3758"/>
              <a:ext cx="3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2125663" y="1098550"/>
            <a:ext cx="140335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Volume</a:t>
            </a:r>
          </a:p>
          <a:p>
            <a:pPr algn="r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High</a:t>
            </a: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Medium</a:t>
            </a: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 algn="r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Low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3798888" y="5372100"/>
            <a:ext cx="6488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10287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10287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10287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10287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         Low		  Medium 		High    	     </a:t>
            </a:r>
            <a:r>
              <a:rPr lang="en-US" altLang="en-US" b="1">
                <a:latin typeface="Times New Roman" panose="02020603050405020304" pitchFamily="18" charset="0"/>
              </a:rPr>
              <a:t>Variety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3911600" y="1616075"/>
            <a:ext cx="1601788" cy="1093788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4265614" y="1793875"/>
            <a:ext cx="1133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Product Department</a:t>
            </a:r>
          </a:p>
        </p:txBody>
      </p:sp>
      <p:sp>
        <p:nvSpPr>
          <p:cNvPr id="12296" name="Rectangle 10"/>
          <p:cNvSpPr>
            <a:spLocks noChangeArrowheads="1"/>
          </p:cNvSpPr>
          <p:nvPr/>
        </p:nvSpPr>
        <p:spPr bwMode="auto">
          <a:xfrm>
            <a:off x="3913189" y="4011614"/>
            <a:ext cx="1601787" cy="1093787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Text Box 11"/>
          <p:cNvSpPr txBox="1">
            <a:spLocks noChangeArrowheads="1"/>
          </p:cNvSpPr>
          <p:nvPr/>
        </p:nvSpPr>
        <p:spPr bwMode="auto">
          <a:xfrm>
            <a:off x="4140201" y="4086225"/>
            <a:ext cx="1389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Fixed Materials Location Department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12298" name="Rectangle 12"/>
          <p:cNvSpPr>
            <a:spLocks noChangeArrowheads="1"/>
          </p:cNvSpPr>
          <p:nvPr/>
        </p:nvSpPr>
        <p:spPr bwMode="auto">
          <a:xfrm>
            <a:off x="7893050" y="4008439"/>
            <a:ext cx="1601788" cy="1093787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Text Box 13"/>
          <p:cNvSpPr txBox="1">
            <a:spLocks noChangeArrowheads="1"/>
          </p:cNvSpPr>
          <p:nvPr/>
        </p:nvSpPr>
        <p:spPr bwMode="auto">
          <a:xfrm>
            <a:off x="8204200" y="4184650"/>
            <a:ext cx="12763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Process Department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12300" name="Rectangle 14"/>
          <p:cNvSpPr>
            <a:spLocks noChangeArrowheads="1"/>
          </p:cNvSpPr>
          <p:nvPr/>
        </p:nvSpPr>
        <p:spPr bwMode="auto">
          <a:xfrm>
            <a:off x="5902325" y="2862264"/>
            <a:ext cx="1601788" cy="1093787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1" name="Text Box 15"/>
          <p:cNvSpPr txBox="1">
            <a:spLocks noChangeArrowheads="1"/>
          </p:cNvSpPr>
          <p:nvPr/>
        </p:nvSpPr>
        <p:spPr bwMode="auto">
          <a:xfrm>
            <a:off x="6257925" y="2935288"/>
            <a:ext cx="11191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Product  Family Department</a:t>
            </a:r>
          </a:p>
        </p:txBody>
      </p:sp>
      <p:sp>
        <p:nvSpPr>
          <p:cNvPr id="12302" name="Text Box 16"/>
          <p:cNvSpPr txBox="1">
            <a:spLocks noChangeArrowheads="1"/>
          </p:cNvSpPr>
          <p:nvPr/>
        </p:nvSpPr>
        <p:spPr bwMode="auto">
          <a:xfrm>
            <a:off x="4195763" y="2681288"/>
            <a:ext cx="1104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Product Layout</a:t>
            </a:r>
          </a:p>
        </p:txBody>
      </p:sp>
      <p:sp>
        <p:nvSpPr>
          <p:cNvPr id="12303" name="Text Box 17"/>
          <p:cNvSpPr txBox="1">
            <a:spLocks noChangeArrowheads="1"/>
          </p:cNvSpPr>
          <p:nvPr/>
        </p:nvSpPr>
        <p:spPr bwMode="auto">
          <a:xfrm>
            <a:off x="4024314" y="3479800"/>
            <a:ext cx="1474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Fixed Location Layout</a:t>
            </a:r>
          </a:p>
        </p:txBody>
      </p:sp>
      <p:sp>
        <p:nvSpPr>
          <p:cNvPr id="12304" name="Text Box 18"/>
          <p:cNvSpPr txBox="1">
            <a:spLocks noChangeArrowheads="1"/>
          </p:cNvSpPr>
          <p:nvPr/>
        </p:nvSpPr>
        <p:spPr bwMode="auto">
          <a:xfrm>
            <a:off x="5795964" y="3937000"/>
            <a:ext cx="1857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Group Technology Layout</a:t>
            </a:r>
          </a:p>
        </p:txBody>
      </p:sp>
      <p:sp>
        <p:nvSpPr>
          <p:cNvPr id="12305" name="Text Box 19"/>
          <p:cNvSpPr txBox="1">
            <a:spLocks noChangeArrowheads="1"/>
          </p:cNvSpPr>
          <p:nvPr/>
        </p:nvSpPr>
        <p:spPr bwMode="auto">
          <a:xfrm>
            <a:off x="8121650" y="3479800"/>
            <a:ext cx="1104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Process Layout</a:t>
            </a:r>
          </a:p>
        </p:txBody>
      </p:sp>
      <p:sp>
        <p:nvSpPr>
          <p:cNvPr id="12306" name="TextBox 21"/>
          <p:cNvSpPr txBox="1">
            <a:spLocks noChangeArrowheads="1"/>
          </p:cNvSpPr>
          <p:nvPr/>
        </p:nvSpPr>
        <p:spPr bwMode="auto">
          <a:xfrm>
            <a:off x="3200400" y="6248401"/>
            <a:ext cx="2554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Source</a:t>
            </a:r>
            <a:r>
              <a:rPr lang="en-US" altLang="en-US" sz="1200"/>
              <a:t>: John S. Usher class notes</a:t>
            </a:r>
          </a:p>
        </p:txBody>
      </p:sp>
    </p:spTree>
    <p:extLst>
      <p:ext uri="{BB962C8B-B14F-4D97-AF65-F5344CB8AC3E}">
        <p14:creationId xmlns:p14="http://schemas.microsoft.com/office/powerpoint/2010/main" val="14777047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153400" cy="6858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Product Layout</a:t>
            </a:r>
          </a:p>
        </p:txBody>
      </p:sp>
      <p:sp>
        <p:nvSpPr>
          <p:cNvPr id="13315" name="TextBox 55"/>
          <p:cNvSpPr txBox="1">
            <a:spLocks noChangeArrowheads="1"/>
          </p:cNvSpPr>
          <p:nvPr/>
        </p:nvSpPr>
        <p:spPr bwMode="auto">
          <a:xfrm>
            <a:off x="3200400" y="6248401"/>
            <a:ext cx="2554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Source</a:t>
            </a:r>
            <a:r>
              <a:rPr lang="en-US" altLang="en-US" sz="1200"/>
              <a:t>: John S. Usher class notes</a:t>
            </a:r>
          </a:p>
        </p:txBody>
      </p:sp>
      <p:pic>
        <p:nvPicPr>
          <p:cNvPr id="13316" name="Picture 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90675"/>
            <a:ext cx="56578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41880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Process layout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4" y="1981200"/>
            <a:ext cx="58959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45282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454</Words>
  <Application>Microsoft Office PowerPoint</Application>
  <PresentationFormat>Widescreen</PresentationFormat>
  <Paragraphs>221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Times New Roman</vt:lpstr>
      <vt:lpstr>Wingdings</vt:lpstr>
      <vt:lpstr>Office Theme</vt:lpstr>
      <vt:lpstr>Visio.Drawing.15</vt:lpstr>
      <vt:lpstr>WordPerfect 11 Document</vt:lpstr>
      <vt:lpstr>MathType 5.0 Equation</vt:lpstr>
      <vt:lpstr>Microsoft Photo Editor 3.0 Photo</vt:lpstr>
      <vt:lpstr>Data requirement for layout decisions</vt:lpstr>
      <vt:lpstr>Flow pattern at 800-acre Nissan plant in Smyrna, TN</vt:lpstr>
      <vt:lpstr>Possible flow patterns</vt:lpstr>
      <vt:lpstr>Dendrite flow pattern</vt:lpstr>
      <vt:lpstr>Spine flow pattern</vt:lpstr>
      <vt:lpstr>Five types of layout</vt:lpstr>
      <vt:lpstr>Types  of  Departments/Layouts</vt:lpstr>
      <vt:lpstr>Product Layout</vt:lpstr>
      <vt:lpstr>Process layout</vt:lpstr>
      <vt:lpstr>Project (Fixed-Position) Layout</vt:lpstr>
      <vt:lpstr>Group technology layout</vt:lpstr>
      <vt:lpstr>A Manufacturing Cell</vt:lpstr>
      <vt:lpstr>Hybrid layout</vt:lpstr>
      <vt:lpstr>General Characteristics</vt:lpstr>
      <vt:lpstr>Exercise – What Type of Layout?</vt:lpstr>
      <vt:lpstr>Automated Manufacturing Cell</vt:lpstr>
      <vt:lpstr>Flexible Manufacturing Systems</vt:lpstr>
      <vt:lpstr>Flow process chart</vt:lpstr>
      <vt:lpstr>Flow diagram</vt:lpstr>
      <vt:lpstr>Qualitative flow data</vt:lpstr>
      <vt:lpstr>Qualitative flow data</vt:lpstr>
      <vt:lpstr>Sample relationship chart</vt:lpstr>
      <vt:lpstr>Quantitative flow data</vt:lpstr>
      <vt:lpstr>Quantitative flow data</vt:lpstr>
      <vt:lpstr>Distance Measures</vt:lpstr>
      <vt:lpstr>Euclidean, Squared Euclidean, Rectilinear and Tchebychev</vt:lpstr>
      <vt:lpstr>Aisle Distance, Adjacency and Shortest Path</vt:lpstr>
      <vt:lpstr>Layout evaluation criteria</vt:lpstr>
      <vt:lpstr>Formula for cij</vt:lpstr>
      <vt:lpstr>Formula for cij</vt:lpstr>
      <vt:lpstr>Formula for cij</vt:lpstr>
      <vt:lpstr>Tools for presenting layout design</vt:lpstr>
      <vt:lpstr>Drawings</vt:lpstr>
      <vt:lpstr>Templates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requirement for layout decisions</dc:title>
  <dc:creator>ARZUM</dc:creator>
  <cp:lastModifiedBy>ARZUM</cp:lastModifiedBy>
  <cp:revision>2</cp:revision>
  <dcterms:created xsi:type="dcterms:W3CDTF">2017-04-09T14:52:27Z</dcterms:created>
  <dcterms:modified xsi:type="dcterms:W3CDTF">2017-04-09T14:55:46Z</dcterms:modified>
</cp:coreProperties>
</file>